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5" r:id="rId1"/>
  </p:sldMasterIdLst>
  <p:notesMasterIdLst>
    <p:notesMasterId r:id="rId88"/>
  </p:notesMasterIdLst>
  <p:sldIdLst>
    <p:sldId id="256" r:id="rId2"/>
    <p:sldId id="403" r:id="rId3"/>
    <p:sldId id="546" r:id="rId4"/>
    <p:sldId id="547" r:id="rId5"/>
    <p:sldId id="548" r:id="rId6"/>
    <p:sldId id="468" r:id="rId7"/>
    <p:sldId id="469" r:id="rId8"/>
    <p:sldId id="470" r:id="rId9"/>
    <p:sldId id="460" r:id="rId10"/>
    <p:sldId id="461" r:id="rId11"/>
    <p:sldId id="462" r:id="rId12"/>
    <p:sldId id="463" r:id="rId13"/>
    <p:sldId id="464" r:id="rId14"/>
    <p:sldId id="465" r:id="rId15"/>
    <p:sldId id="466" r:id="rId16"/>
    <p:sldId id="467" r:id="rId17"/>
    <p:sldId id="549" r:id="rId18"/>
    <p:sldId id="471" r:id="rId19"/>
    <p:sldId id="472" r:id="rId20"/>
    <p:sldId id="473" r:id="rId21"/>
    <p:sldId id="475" r:id="rId22"/>
    <p:sldId id="476" r:id="rId23"/>
    <p:sldId id="477" r:id="rId24"/>
    <p:sldId id="478" r:id="rId25"/>
    <p:sldId id="479" r:id="rId26"/>
    <p:sldId id="552" r:id="rId27"/>
    <p:sldId id="553" r:id="rId28"/>
    <p:sldId id="554" r:id="rId29"/>
    <p:sldId id="483" r:id="rId30"/>
    <p:sldId id="485" r:id="rId31"/>
    <p:sldId id="486" r:id="rId32"/>
    <p:sldId id="487" r:id="rId33"/>
    <p:sldId id="488" r:id="rId34"/>
    <p:sldId id="489" r:id="rId35"/>
    <p:sldId id="490" r:id="rId36"/>
    <p:sldId id="491" r:id="rId37"/>
    <p:sldId id="492" r:id="rId38"/>
    <p:sldId id="493" r:id="rId39"/>
    <p:sldId id="494" r:id="rId40"/>
    <p:sldId id="495" r:id="rId41"/>
    <p:sldId id="531" r:id="rId42"/>
    <p:sldId id="496" r:id="rId43"/>
    <p:sldId id="497" r:id="rId44"/>
    <p:sldId id="498" r:id="rId45"/>
    <p:sldId id="499" r:id="rId46"/>
    <p:sldId id="532" r:id="rId47"/>
    <p:sldId id="500" r:id="rId48"/>
    <p:sldId id="502" r:id="rId49"/>
    <p:sldId id="503" r:id="rId50"/>
    <p:sldId id="504" r:id="rId51"/>
    <p:sldId id="505" r:id="rId52"/>
    <p:sldId id="506" r:id="rId53"/>
    <p:sldId id="555" r:id="rId54"/>
    <p:sldId id="550" r:id="rId55"/>
    <p:sldId id="509" r:id="rId56"/>
    <p:sldId id="510" r:id="rId57"/>
    <p:sldId id="511" r:id="rId58"/>
    <p:sldId id="513" r:id="rId59"/>
    <p:sldId id="556" r:id="rId60"/>
    <p:sldId id="516" r:id="rId61"/>
    <p:sldId id="517" r:id="rId62"/>
    <p:sldId id="518" r:id="rId63"/>
    <p:sldId id="519" r:id="rId64"/>
    <p:sldId id="520" r:id="rId65"/>
    <p:sldId id="521" r:id="rId66"/>
    <p:sldId id="522" r:id="rId67"/>
    <p:sldId id="525" r:id="rId68"/>
    <p:sldId id="526" r:id="rId69"/>
    <p:sldId id="527" r:id="rId70"/>
    <p:sldId id="528" r:id="rId71"/>
    <p:sldId id="529" r:id="rId72"/>
    <p:sldId id="530" r:id="rId73"/>
    <p:sldId id="551" r:id="rId74"/>
    <p:sldId id="533" r:id="rId75"/>
    <p:sldId id="534" r:id="rId76"/>
    <p:sldId id="535" r:id="rId77"/>
    <p:sldId id="536" r:id="rId78"/>
    <p:sldId id="537" r:id="rId79"/>
    <p:sldId id="538" r:id="rId80"/>
    <p:sldId id="539" r:id="rId81"/>
    <p:sldId id="540" r:id="rId82"/>
    <p:sldId id="541" r:id="rId83"/>
    <p:sldId id="542" r:id="rId84"/>
    <p:sldId id="543" r:id="rId85"/>
    <p:sldId id="544" r:id="rId86"/>
    <p:sldId id="545" r:id="rId87"/>
  </p:sldIdLst>
  <p:sldSz cx="9144000" cy="6858000" type="screen4x3"/>
  <p:notesSz cx="6858000" cy="9144000"/>
  <p:custDataLst>
    <p:tags r:id="rId89"/>
  </p:custDataLst>
  <p:defaultTextStyle>
    <a:defPPr>
      <a:defRPr lang="zh-CN"/>
    </a:defPPr>
    <a:lvl1pPr algn="l" rtl="0" eaLnBrk="0" fontAlgn="base" hangingPunct="0">
      <a:spcBef>
        <a:spcPct val="0"/>
      </a:spcBef>
      <a:spcAft>
        <a:spcPct val="0"/>
      </a:spcAft>
      <a:defRPr sz="2400" kern="1200">
        <a:solidFill>
          <a:schemeClr val="tx1"/>
        </a:solidFill>
        <a:latin typeface="Tahoma" panose="020B0604030504040204" pitchFamily="34" charset="0"/>
        <a:ea typeface="幼圆" panose="02010509060101010101" pitchFamily="49"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幼圆" panose="02010509060101010101" pitchFamily="49"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幼圆" panose="02010509060101010101" pitchFamily="49"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幼圆" panose="02010509060101010101" pitchFamily="49"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幼圆" panose="02010509060101010101" pitchFamily="49" charset="-122"/>
        <a:cs typeface="+mn-cs"/>
      </a:defRPr>
    </a:lvl5pPr>
    <a:lvl6pPr marL="2286000" algn="l" defTabSz="914400" rtl="0" eaLnBrk="1" latinLnBrk="0" hangingPunct="1">
      <a:defRPr sz="2400" kern="1200">
        <a:solidFill>
          <a:schemeClr val="tx1"/>
        </a:solidFill>
        <a:latin typeface="Tahoma" panose="020B0604030504040204" pitchFamily="34" charset="0"/>
        <a:ea typeface="幼圆" panose="02010509060101010101" pitchFamily="49" charset="-122"/>
        <a:cs typeface="+mn-cs"/>
      </a:defRPr>
    </a:lvl6pPr>
    <a:lvl7pPr marL="2743200" algn="l" defTabSz="914400" rtl="0" eaLnBrk="1" latinLnBrk="0" hangingPunct="1">
      <a:defRPr sz="2400" kern="1200">
        <a:solidFill>
          <a:schemeClr val="tx1"/>
        </a:solidFill>
        <a:latin typeface="Tahoma" panose="020B0604030504040204" pitchFamily="34" charset="0"/>
        <a:ea typeface="幼圆" panose="02010509060101010101" pitchFamily="49" charset="-122"/>
        <a:cs typeface="+mn-cs"/>
      </a:defRPr>
    </a:lvl7pPr>
    <a:lvl8pPr marL="3200400" algn="l" defTabSz="914400" rtl="0" eaLnBrk="1" latinLnBrk="0" hangingPunct="1">
      <a:defRPr sz="2400" kern="1200">
        <a:solidFill>
          <a:schemeClr val="tx1"/>
        </a:solidFill>
        <a:latin typeface="Tahoma" panose="020B0604030504040204" pitchFamily="34" charset="0"/>
        <a:ea typeface="幼圆" panose="02010509060101010101" pitchFamily="49" charset="-122"/>
        <a:cs typeface="+mn-cs"/>
      </a:defRPr>
    </a:lvl8pPr>
    <a:lvl9pPr marL="3657600" algn="l" defTabSz="914400" rtl="0" eaLnBrk="1" latinLnBrk="0" hangingPunct="1">
      <a:defRPr sz="2400" kern="1200">
        <a:solidFill>
          <a:schemeClr val="tx1"/>
        </a:solidFill>
        <a:latin typeface="Tahoma" panose="020B0604030504040204" pitchFamily="34" charset="0"/>
        <a:ea typeface="幼圆" panose="020105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FF33"/>
    <a:srgbClr val="009900"/>
    <a:srgbClr val="000000"/>
    <a:srgbClr val="FF0000"/>
    <a:srgbClr val="FFCC00"/>
    <a:srgbClr val="3333FF"/>
    <a:srgbClr val="FF99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36" autoAdjust="0"/>
    <p:restoredTop sz="98605" autoAdjust="0"/>
  </p:normalViewPr>
  <p:slideViewPr>
    <p:cSldViewPr>
      <p:cViewPr varScale="1">
        <p:scale>
          <a:sx n="160" d="100"/>
          <a:sy n="160" d="100"/>
        </p:scale>
        <p:origin x="171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739"/>
    </p:cViewPr>
  </p:sorterViewPr>
  <p:notesViewPr>
    <p:cSldViewPr>
      <p:cViewPr varScale="1">
        <p:scale>
          <a:sx n="78" d="100"/>
          <a:sy n="78" d="100"/>
        </p:scale>
        <p:origin x="2709"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CBCE3B8-F614-42E4-ADBC-A4CC1693214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ClrTx/>
              <a:buSzTx/>
              <a:buFontTx/>
              <a:buNone/>
              <a:defRPr sz="1200">
                <a:latin typeface="Arial" charset="0"/>
                <a:ea typeface="宋体" pitchFamily="2" charset="-122"/>
              </a:defRPr>
            </a:lvl1pPr>
          </a:lstStyle>
          <a:p>
            <a:pPr>
              <a:defRPr/>
            </a:pPr>
            <a:endParaRPr lang="en-US" altLang="zh-CN"/>
          </a:p>
        </p:txBody>
      </p:sp>
      <p:sp>
        <p:nvSpPr>
          <p:cNvPr id="13315" name="Rectangle 3">
            <a:extLst>
              <a:ext uri="{FF2B5EF4-FFF2-40B4-BE49-F238E27FC236}">
                <a16:creationId xmlns:a16="http://schemas.microsoft.com/office/drawing/2014/main" id="{75AB3C72-F7F3-402F-BF15-436C1E01E39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buSzTx/>
              <a:buFontTx/>
              <a:buNone/>
              <a:defRPr sz="1200">
                <a:latin typeface="Arial" charset="0"/>
                <a:ea typeface="宋体"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0C2F9E60-E528-42E1-BF50-D16133EF8DE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a:extLst>
              <a:ext uri="{FF2B5EF4-FFF2-40B4-BE49-F238E27FC236}">
                <a16:creationId xmlns:a16="http://schemas.microsoft.com/office/drawing/2014/main" id="{50AAF56D-48E8-4136-9109-977ED9F9D2F7}"/>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18" name="Rectangle 6">
            <a:extLst>
              <a:ext uri="{FF2B5EF4-FFF2-40B4-BE49-F238E27FC236}">
                <a16:creationId xmlns:a16="http://schemas.microsoft.com/office/drawing/2014/main" id="{68EFBCD1-3DC1-494B-BCA4-A2725035DD0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ClrTx/>
              <a:buSzTx/>
              <a:buFontTx/>
              <a:buNone/>
              <a:defRPr sz="1200">
                <a:latin typeface="Arial" charset="0"/>
                <a:ea typeface="宋体" pitchFamily="2" charset="-122"/>
              </a:defRPr>
            </a:lvl1pPr>
          </a:lstStyle>
          <a:p>
            <a:pPr>
              <a:defRPr/>
            </a:pPr>
            <a:endParaRPr lang="en-US" altLang="zh-CN"/>
          </a:p>
        </p:txBody>
      </p:sp>
      <p:sp>
        <p:nvSpPr>
          <p:cNvPr id="13319" name="Rectangle 7">
            <a:extLst>
              <a:ext uri="{FF2B5EF4-FFF2-40B4-BE49-F238E27FC236}">
                <a16:creationId xmlns:a16="http://schemas.microsoft.com/office/drawing/2014/main" id="{742537DD-2EE6-471D-ACB3-59D6B91C45D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ClrTx/>
              <a:buSzTx/>
              <a:buFontTx/>
              <a:buNone/>
              <a:defRPr sz="1200">
                <a:latin typeface="Arial" panose="020B0604020202020204" pitchFamily="34" charset="0"/>
                <a:ea typeface="宋体" panose="02010600030101010101" pitchFamily="2" charset="-122"/>
              </a:defRPr>
            </a:lvl1pPr>
          </a:lstStyle>
          <a:p>
            <a:pPr>
              <a:defRPr/>
            </a:pPr>
            <a:fld id="{743296C5-EEC8-44DC-AA52-B1AC1F8814B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C28224A7-A51C-4D73-BB6D-2F2312CDB7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C7167A6-93A2-48B8-94BC-4FD9E4F38CF1}" type="slidenum">
              <a:rPr lang="en-US" altLang="zh-CN" smtClean="0"/>
              <a:pPr>
                <a:spcBef>
                  <a:spcPct val="0"/>
                </a:spcBef>
              </a:pPr>
              <a:t>1</a:t>
            </a:fld>
            <a:endParaRPr lang="en-US" altLang="zh-CN"/>
          </a:p>
        </p:txBody>
      </p:sp>
      <p:sp>
        <p:nvSpPr>
          <p:cNvPr id="5123" name="Rectangle 2">
            <a:extLst>
              <a:ext uri="{FF2B5EF4-FFF2-40B4-BE49-F238E27FC236}">
                <a16:creationId xmlns:a16="http://schemas.microsoft.com/office/drawing/2014/main" id="{3C2AEC79-8DA9-4C8B-A3A1-E6AF98AEDE81}"/>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8BA315B-6FD3-4AD3-9E42-CAC7145BD2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44AE0F63-4C5B-44D8-8918-F4F55EC59E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72B589D-EE85-4CD1-B07D-CF373F6AFC89}" type="slidenum">
              <a:rPr lang="en-US" altLang="zh-CN" smtClean="0"/>
              <a:pPr>
                <a:spcBef>
                  <a:spcPct val="0"/>
                </a:spcBef>
              </a:pPr>
              <a:t>2</a:t>
            </a:fld>
            <a:endParaRPr lang="en-US" altLang="zh-CN"/>
          </a:p>
        </p:txBody>
      </p:sp>
      <p:sp>
        <p:nvSpPr>
          <p:cNvPr id="7171" name="Rectangle 2">
            <a:extLst>
              <a:ext uri="{FF2B5EF4-FFF2-40B4-BE49-F238E27FC236}">
                <a16:creationId xmlns:a16="http://schemas.microsoft.com/office/drawing/2014/main" id="{A9FA5994-105B-413A-A662-89DFFBD5ABD1}"/>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0873EDDC-E3BC-4A0F-85F7-6A0B87D1E8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7E3577AA-AF8A-4D91-93B5-0E3F58771F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B318634-339B-4D36-B2D3-DE2420EE9DCF}" type="slidenum">
              <a:rPr lang="en-US" altLang="zh-CN" smtClean="0"/>
              <a:pPr>
                <a:spcBef>
                  <a:spcPct val="0"/>
                </a:spcBef>
              </a:pPr>
              <a:t>17</a:t>
            </a:fld>
            <a:endParaRPr lang="en-US" altLang="zh-CN"/>
          </a:p>
        </p:txBody>
      </p:sp>
      <p:sp>
        <p:nvSpPr>
          <p:cNvPr id="23555" name="Rectangle 2">
            <a:extLst>
              <a:ext uri="{FF2B5EF4-FFF2-40B4-BE49-F238E27FC236}">
                <a16:creationId xmlns:a16="http://schemas.microsoft.com/office/drawing/2014/main" id="{C4D87E52-E66F-4A73-9CB7-9B0B42A791EA}"/>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626EE2F0-71A1-4969-ABEB-DB88D5B646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FA7DD8BE-F22E-4501-B0B3-4660A6658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E87454C-543E-4DCD-8957-2FCDEA5F24A0}" type="slidenum">
              <a:rPr lang="en-US" altLang="zh-CN" smtClean="0"/>
              <a:pPr>
                <a:spcBef>
                  <a:spcPct val="0"/>
                </a:spcBef>
              </a:pPr>
              <a:t>35</a:t>
            </a:fld>
            <a:endParaRPr lang="en-US" altLang="zh-CN"/>
          </a:p>
        </p:txBody>
      </p:sp>
      <p:sp>
        <p:nvSpPr>
          <p:cNvPr id="43011" name="Rectangle 2">
            <a:extLst>
              <a:ext uri="{FF2B5EF4-FFF2-40B4-BE49-F238E27FC236}">
                <a16:creationId xmlns:a16="http://schemas.microsoft.com/office/drawing/2014/main" id="{E721FEF5-6DB8-43D7-8F62-D0ECB500B173}"/>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327B403C-D15D-44CB-A0E7-A631A4CBCEC0}"/>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D897CC03-31FB-453B-B7BA-75E4CE5DEC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63B286D-69CA-4A54-BB1C-8E8C60B89FAD}" type="slidenum">
              <a:rPr lang="en-US" altLang="zh-CN" smtClean="0"/>
              <a:pPr>
                <a:spcBef>
                  <a:spcPct val="0"/>
                </a:spcBef>
              </a:pPr>
              <a:t>54</a:t>
            </a:fld>
            <a:endParaRPr lang="en-US" altLang="zh-CN"/>
          </a:p>
        </p:txBody>
      </p:sp>
      <p:sp>
        <p:nvSpPr>
          <p:cNvPr id="63491" name="Rectangle 2">
            <a:extLst>
              <a:ext uri="{FF2B5EF4-FFF2-40B4-BE49-F238E27FC236}">
                <a16:creationId xmlns:a16="http://schemas.microsoft.com/office/drawing/2014/main" id="{F13B5DFC-5CB8-4763-B85D-C6E5E2A99509}"/>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85A2D383-07C5-4F3E-9E4E-60774E1801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93263ABA-38A1-4CC0-A405-5CBDD0C2F4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67C3B6E-914B-42EA-9753-771CDAD67A4B}" type="slidenum">
              <a:rPr lang="en-US" altLang="zh-CN" smtClean="0"/>
              <a:pPr>
                <a:spcBef>
                  <a:spcPct val="0"/>
                </a:spcBef>
              </a:pPr>
              <a:t>73</a:t>
            </a:fld>
            <a:endParaRPr lang="en-US" altLang="zh-CN"/>
          </a:p>
        </p:txBody>
      </p:sp>
      <p:sp>
        <p:nvSpPr>
          <p:cNvPr id="83971" name="Rectangle 2">
            <a:extLst>
              <a:ext uri="{FF2B5EF4-FFF2-40B4-BE49-F238E27FC236}">
                <a16:creationId xmlns:a16="http://schemas.microsoft.com/office/drawing/2014/main" id="{E3979F33-CF9B-4515-9CF5-59C78504380B}"/>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84AF981B-D9FA-40A1-A89F-406DD4AE10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2E51711E-FB97-41A8-9F39-1FE0CD0CC8FF}"/>
              </a:ext>
            </a:extLst>
          </p:cNvPr>
          <p:cNvGrpSpPr>
            <a:grpSpLocks/>
          </p:cNvGrpSpPr>
          <p:nvPr/>
        </p:nvGrpSpPr>
        <p:grpSpPr bwMode="auto">
          <a:xfrm>
            <a:off x="0" y="6350"/>
            <a:ext cx="9140825" cy="6851650"/>
            <a:chOff x="0" y="4"/>
            <a:chExt cx="5758" cy="4316"/>
          </a:xfrm>
        </p:grpSpPr>
        <p:grpSp>
          <p:nvGrpSpPr>
            <p:cNvPr id="5" name="Group 3">
              <a:extLst>
                <a:ext uri="{FF2B5EF4-FFF2-40B4-BE49-F238E27FC236}">
                  <a16:creationId xmlns:a16="http://schemas.microsoft.com/office/drawing/2014/main" id="{48944E22-AEDF-4466-AAF4-CB6C0B3FF172}"/>
                </a:ext>
              </a:extLst>
            </p:cNvPr>
            <p:cNvGrpSpPr>
              <a:grpSpLocks/>
            </p:cNvGrpSpPr>
            <p:nvPr/>
          </p:nvGrpSpPr>
          <p:grpSpPr bwMode="auto">
            <a:xfrm>
              <a:off x="0" y="1161"/>
              <a:ext cx="5758" cy="3159"/>
              <a:chOff x="0" y="1161"/>
              <a:chExt cx="5758" cy="3159"/>
            </a:xfrm>
          </p:grpSpPr>
          <p:sp>
            <p:nvSpPr>
              <p:cNvPr id="16" name="Freeform 4">
                <a:extLst>
                  <a:ext uri="{FF2B5EF4-FFF2-40B4-BE49-F238E27FC236}">
                    <a16:creationId xmlns:a16="http://schemas.microsoft.com/office/drawing/2014/main" id="{67FCA300-8744-485D-8633-143CA105D425}"/>
                  </a:ext>
                </a:extLst>
              </p:cNvPr>
              <p:cNvSpPr>
                <a:spLocks/>
              </p:cNvSpPr>
              <p:nvPr/>
            </p:nvSpPr>
            <p:spPr bwMode="hidden">
              <a:xfrm>
                <a:off x="558" y="1161"/>
                <a:ext cx="5200" cy="3159"/>
              </a:xfrm>
              <a:custGeom>
                <a:avLst/>
                <a:gdLst>
                  <a:gd name="T0" fmla="*/ 0 w 5184"/>
                  <a:gd name="T1" fmla="*/ 3159 h 3159"/>
                  <a:gd name="T2" fmla="*/ 5280 w 5184"/>
                  <a:gd name="T3" fmla="*/ 3159 h 3159"/>
                  <a:gd name="T4" fmla="*/ 5280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5">
                <a:extLst>
                  <a:ext uri="{FF2B5EF4-FFF2-40B4-BE49-F238E27FC236}">
                    <a16:creationId xmlns:a16="http://schemas.microsoft.com/office/drawing/2014/main" id="{D40C8589-F7F1-47AD-9F36-BBC5C90ABA01}"/>
                  </a:ext>
                </a:extLst>
              </p:cNvPr>
              <p:cNvSpPr>
                <a:spLocks/>
              </p:cNvSpPr>
              <p:nvPr/>
            </p:nvSpPr>
            <p:spPr bwMode="hidden">
              <a:xfrm>
                <a:off x="0" y="1161"/>
                <a:ext cx="558" cy="3159"/>
              </a:xfrm>
              <a:custGeom>
                <a:avLst/>
                <a:gdLst>
                  <a:gd name="T0" fmla="*/ 0 w 556"/>
                  <a:gd name="T1" fmla="*/ 0 h 3159"/>
                  <a:gd name="T2" fmla="*/ 0 w 556"/>
                  <a:gd name="T3" fmla="*/ 3159 h 3159"/>
                  <a:gd name="T4" fmla="*/ 568 w 556"/>
                  <a:gd name="T5" fmla="*/ 3159 h 3159"/>
                  <a:gd name="T6" fmla="*/ 568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6">
              <a:extLst>
                <a:ext uri="{FF2B5EF4-FFF2-40B4-BE49-F238E27FC236}">
                  <a16:creationId xmlns:a16="http://schemas.microsoft.com/office/drawing/2014/main" id="{44B6169F-F3DF-4E8A-8F77-C994F13A4E3C}"/>
                </a:ext>
              </a:extLst>
            </p:cNvPr>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1" hangingPunct="1">
                <a:lnSpc>
                  <a:spcPct val="80000"/>
                </a:lnSpc>
                <a:spcBef>
                  <a:spcPct val="20000"/>
                </a:spcBef>
                <a:buClr>
                  <a:schemeClr val="hlink"/>
                </a:buClr>
                <a:buSzPct val="70000"/>
                <a:buFont typeface="Wingdings" panose="05000000000000000000" pitchFamily="2" charset="2"/>
                <a:buChar char="n"/>
                <a:defRPr/>
              </a:pPr>
              <a:endParaRPr lang="zh-CN" altLang="en-US"/>
            </a:p>
          </p:txBody>
        </p:sp>
        <p:sp>
          <p:nvSpPr>
            <p:cNvPr id="7" name="Freeform 7">
              <a:extLst>
                <a:ext uri="{FF2B5EF4-FFF2-40B4-BE49-F238E27FC236}">
                  <a16:creationId xmlns:a16="http://schemas.microsoft.com/office/drawing/2014/main" id="{67BBE331-277E-495D-870C-C630522E3BF6}"/>
                </a:ext>
              </a:extLst>
            </p:cNvPr>
            <p:cNvSpPr>
              <a:spLocks/>
            </p:cNvSpPr>
            <p:nvPr/>
          </p:nvSpPr>
          <p:spPr bwMode="ltGray">
            <a:xfrm>
              <a:off x="767" y="1155"/>
              <a:ext cx="252" cy="12"/>
            </a:xfrm>
            <a:custGeom>
              <a:avLst/>
              <a:gdLst>
                <a:gd name="T0" fmla="*/ 257 w 251"/>
                <a:gd name="T1" fmla="*/ 0 h 12"/>
                <a:gd name="T2" fmla="*/ 0 w 251"/>
                <a:gd name="T3" fmla="*/ 0 h 12"/>
                <a:gd name="T4" fmla="*/ 0 w 251"/>
                <a:gd name="T5" fmla="*/ 12 h 12"/>
                <a:gd name="T6" fmla="*/ 257 w 251"/>
                <a:gd name="T7" fmla="*/ 12 h 12"/>
                <a:gd name="T8" fmla="*/ 257 w 251"/>
                <a:gd name="T9" fmla="*/ 0 h 12"/>
                <a:gd name="T10" fmla="*/ 257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8">
              <a:extLst>
                <a:ext uri="{FF2B5EF4-FFF2-40B4-BE49-F238E27FC236}">
                  <a16:creationId xmlns:a16="http://schemas.microsoft.com/office/drawing/2014/main" id="{5D24B1AA-CF6D-4A24-A5F9-0BE77A02EB9B}"/>
                </a:ext>
              </a:extLst>
            </p:cNvPr>
            <p:cNvSpPr>
              <a:spLocks/>
            </p:cNvSpPr>
            <p:nvPr/>
          </p:nvSpPr>
          <p:spPr bwMode="ltGray">
            <a:xfrm>
              <a:off x="0" y="1155"/>
              <a:ext cx="351" cy="12"/>
            </a:xfrm>
            <a:custGeom>
              <a:avLst/>
              <a:gdLst>
                <a:gd name="T0" fmla="*/ 0 w 251"/>
                <a:gd name="T1" fmla="*/ 0 h 12"/>
                <a:gd name="T2" fmla="*/ 0 w 251"/>
                <a:gd name="T3" fmla="*/ 12 h 12"/>
                <a:gd name="T4" fmla="*/ 1879 w 251"/>
                <a:gd name="T5" fmla="*/ 12 h 12"/>
                <a:gd name="T6" fmla="*/ 1879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 name="Group 9">
              <a:extLst>
                <a:ext uri="{FF2B5EF4-FFF2-40B4-BE49-F238E27FC236}">
                  <a16:creationId xmlns:a16="http://schemas.microsoft.com/office/drawing/2014/main" id="{1BB54AA6-4E31-468C-9932-A8D35EE01D0E}"/>
                </a:ext>
              </a:extLst>
            </p:cNvPr>
            <p:cNvGrpSpPr>
              <a:grpSpLocks/>
            </p:cNvGrpSpPr>
            <p:nvPr/>
          </p:nvGrpSpPr>
          <p:grpSpPr bwMode="auto">
            <a:xfrm>
              <a:off x="348" y="4"/>
              <a:ext cx="5410" cy="4316"/>
              <a:chOff x="348" y="4"/>
              <a:chExt cx="5410" cy="4316"/>
            </a:xfrm>
          </p:grpSpPr>
          <p:sp>
            <p:nvSpPr>
              <p:cNvPr id="10" name="Freeform 10">
                <a:extLst>
                  <a:ext uri="{FF2B5EF4-FFF2-40B4-BE49-F238E27FC236}">
                    <a16:creationId xmlns:a16="http://schemas.microsoft.com/office/drawing/2014/main" id="{6D7762CD-1070-469E-800E-7A652E223E7B}"/>
                  </a:ext>
                </a:extLst>
              </p:cNvPr>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1">
                <a:extLst>
                  <a:ext uri="{FF2B5EF4-FFF2-40B4-BE49-F238E27FC236}">
                    <a16:creationId xmlns:a16="http://schemas.microsoft.com/office/drawing/2014/main" id="{56394C8A-F459-497D-8677-5238050FB6A2}"/>
                  </a:ext>
                </a:extLst>
              </p:cNvPr>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2">
                <a:extLst>
                  <a:ext uri="{FF2B5EF4-FFF2-40B4-BE49-F238E27FC236}">
                    <a16:creationId xmlns:a16="http://schemas.microsoft.com/office/drawing/2014/main" id="{606B9F88-EA23-4BCD-8C06-72CD8E7CD424}"/>
                  </a:ext>
                </a:extLst>
              </p:cNvPr>
              <p:cNvSpPr>
                <a:spLocks/>
              </p:cNvSpPr>
              <p:nvPr/>
            </p:nvSpPr>
            <p:spPr bwMode="ltGray">
              <a:xfrm>
                <a:off x="1019" y="1155"/>
                <a:ext cx="4739" cy="12"/>
              </a:xfrm>
              <a:custGeom>
                <a:avLst/>
                <a:gdLst>
                  <a:gd name="T0" fmla="*/ 4814 w 4724"/>
                  <a:gd name="T1" fmla="*/ 0 h 12"/>
                  <a:gd name="T2" fmla="*/ 0 w 4724"/>
                  <a:gd name="T3" fmla="*/ 0 h 12"/>
                  <a:gd name="T4" fmla="*/ 0 w 4724"/>
                  <a:gd name="T5" fmla="*/ 12 h 12"/>
                  <a:gd name="T6" fmla="*/ 4814 w 4724"/>
                  <a:gd name="T7" fmla="*/ 12 h 12"/>
                  <a:gd name="T8" fmla="*/ 4814 w 4724"/>
                  <a:gd name="T9" fmla="*/ 0 h 12"/>
                  <a:gd name="T10" fmla="*/ 4814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3">
                <a:extLst>
                  <a:ext uri="{FF2B5EF4-FFF2-40B4-BE49-F238E27FC236}">
                    <a16:creationId xmlns:a16="http://schemas.microsoft.com/office/drawing/2014/main" id="{AD5F2487-8FBB-452E-8F53-EE1F00379A17}"/>
                  </a:ext>
                </a:extLst>
              </p:cNvPr>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4">
                <a:extLst>
                  <a:ext uri="{FF2B5EF4-FFF2-40B4-BE49-F238E27FC236}">
                    <a16:creationId xmlns:a16="http://schemas.microsoft.com/office/drawing/2014/main" id="{541F9B8D-0078-4D6E-AFF6-8606BB8F7212}"/>
                  </a:ext>
                </a:extLst>
              </p:cNvPr>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5">
                <a:extLst>
                  <a:ext uri="{FF2B5EF4-FFF2-40B4-BE49-F238E27FC236}">
                    <a16:creationId xmlns:a16="http://schemas.microsoft.com/office/drawing/2014/main" id="{6520B50E-F757-451C-8E86-E1DDD901FAA9}"/>
                  </a:ext>
                </a:extLst>
              </p:cNvPr>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1" hangingPunct="1">
                  <a:lnSpc>
                    <a:spcPct val="80000"/>
                  </a:lnSpc>
                  <a:spcBef>
                    <a:spcPct val="20000"/>
                  </a:spcBef>
                  <a:buClr>
                    <a:schemeClr val="hlink"/>
                  </a:buClr>
                  <a:buSzPct val="70000"/>
                  <a:buFont typeface="Wingdings" panose="05000000000000000000" pitchFamily="2" charset="2"/>
                  <a:buChar char="n"/>
                  <a:defRPr/>
                </a:pPr>
                <a:endParaRPr lang="zh-CN" altLang="en-US"/>
              </a:p>
            </p:txBody>
          </p:sp>
        </p:grpSp>
      </p:grpSp>
      <p:sp>
        <p:nvSpPr>
          <p:cNvPr id="120848" name="Rectangle 16"/>
          <p:cNvSpPr>
            <a:spLocks noGrp="1" noChangeArrowheads="1"/>
          </p:cNvSpPr>
          <p:nvPr>
            <p:ph type="ctrTitle" sz="quarter"/>
          </p:nvPr>
        </p:nvSpPr>
        <p:spPr>
          <a:xfrm>
            <a:off x="1066800" y="1997075"/>
            <a:ext cx="7086600" cy="1431925"/>
          </a:xfrm>
        </p:spPr>
        <p:txBody>
          <a:bodyPr anchor="b"/>
          <a:lstStyle>
            <a:lvl1pPr>
              <a:defRPr/>
            </a:lvl1pPr>
          </a:lstStyle>
          <a:p>
            <a:r>
              <a:rPr lang="zh-CN" altLang="en-US"/>
              <a:t>单击此处编辑母版标题样式</a:t>
            </a:r>
          </a:p>
        </p:txBody>
      </p:sp>
      <p:sp>
        <p:nvSpPr>
          <p:cNvPr id="120849"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r>
              <a:rPr lang="zh-CN" altLang="en-US"/>
              <a:t>单击此处编辑母版副标题样式</a:t>
            </a:r>
          </a:p>
        </p:txBody>
      </p:sp>
      <p:sp>
        <p:nvSpPr>
          <p:cNvPr id="18" name="Rectangle 18">
            <a:extLst>
              <a:ext uri="{FF2B5EF4-FFF2-40B4-BE49-F238E27FC236}">
                <a16:creationId xmlns:a16="http://schemas.microsoft.com/office/drawing/2014/main" id="{4BB92535-6FEE-4438-BEBB-720C86E54FDF}"/>
              </a:ext>
            </a:extLst>
          </p:cNvPr>
          <p:cNvSpPr>
            <a:spLocks noGrp="1" noChangeArrowheads="1"/>
          </p:cNvSpPr>
          <p:nvPr>
            <p:ph type="dt" sz="quarter" idx="10"/>
          </p:nvPr>
        </p:nvSpPr>
        <p:spPr bwMode="auto">
          <a:xfrm>
            <a:off x="1066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ClrTx/>
              <a:buSzTx/>
              <a:buFontTx/>
              <a:buNone/>
              <a:defRPr sz="1000">
                <a:effectLst>
                  <a:outerShdw blurRad="38100" dist="38100" dir="2700000" algn="tl">
                    <a:srgbClr val="000000"/>
                  </a:outerShdw>
                </a:effectLst>
                <a:ea typeface="宋体" pitchFamily="2" charset="-122"/>
              </a:defRPr>
            </a:lvl1pPr>
          </a:lstStyle>
          <a:p>
            <a:pPr>
              <a:defRPr/>
            </a:pPr>
            <a:endParaRPr lang="en-US" altLang="zh-CN"/>
          </a:p>
        </p:txBody>
      </p:sp>
      <p:sp>
        <p:nvSpPr>
          <p:cNvPr id="19" name="Rectangle 19">
            <a:extLst>
              <a:ext uri="{FF2B5EF4-FFF2-40B4-BE49-F238E27FC236}">
                <a16:creationId xmlns:a16="http://schemas.microsoft.com/office/drawing/2014/main" id="{F489D526-A280-4BAA-9C7A-E98330A7A566}"/>
              </a:ext>
            </a:extLst>
          </p:cNvPr>
          <p:cNvSpPr>
            <a:spLocks noGrp="1" noChangeArrowheads="1"/>
          </p:cNvSpPr>
          <p:nvPr>
            <p:ph type="ftr" sz="quarter" idx="11"/>
          </p:nvPr>
        </p:nvSpPr>
        <p:spPr>
          <a:xfrm>
            <a:off x="3352800" y="6248400"/>
            <a:ext cx="2895600" cy="457200"/>
          </a:xfrm>
        </p:spPr>
        <p:txBody>
          <a:bodyPr/>
          <a:lstStyle>
            <a:lvl1pPr>
              <a:defRPr/>
            </a:lvl1pPr>
          </a:lstStyle>
          <a:p>
            <a:pPr>
              <a:defRPr/>
            </a:pPr>
            <a:r>
              <a:rPr lang="zh-CN" altLang="en-US"/>
              <a:t>个人成果，妥善保存，请勿传播</a:t>
            </a:r>
          </a:p>
        </p:txBody>
      </p:sp>
      <p:sp>
        <p:nvSpPr>
          <p:cNvPr id="20" name="Rectangle 20">
            <a:extLst>
              <a:ext uri="{FF2B5EF4-FFF2-40B4-BE49-F238E27FC236}">
                <a16:creationId xmlns:a16="http://schemas.microsoft.com/office/drawing/2014/main" id="{C6E5116D-A1D1-42BD-9776-7739BC63A84C}"/>
              </a:ext>
            </a:extLst>
          </p:cNvPr>
          <p:cNvSpPr>
            <a:spLocks noGrp="1" noChangeArrowheads="1"/>
          </p:cNvSpPr>
          <p:nvPr>
            <p:ph type="sldNum" sz="quarter" idx="12"/>
          </p:nvPr>
        </p:nvSpPr>
        <p:spPr bwMode="auto">
          <a:xfrm>
            <a:off x="67056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buSzTx/>
              <a:buFontTx/>
              <a:buNone/>
              <a:defRPr sz="1000">
                <a:effectLst>
                  <a:outerShdw blurRad="38100" dist="38100" dir="2700000" algn="tl">
                    <a:srgbClr val="000000"/>
                  </a:outerShdw>
                </a:effectLst>
                <a:ea typeface="宋体" panose="02010600030101010101" pitchFamily="2" charset="-122"/>
              </a:defRPr>
            </a:lvl1pPr>
          </a:lstStyle>
          <a:p>
            <a:pPr>
              <a:defRPr/>
            </a:pPr>
            <a:fld id="{2BEADCF7-D3B7-4501-A214-D1C62761CD93}" type="slidenum">
              <a:rPr lang="en-US" altLang="zh-CN"/>
              <a:pPr>
                <a:defRPr/>
              </a:pPr>
              <a:t>‹#›</a:t>
            </a:fld>
            <a:endParaRPr lang="en-US" altLang="zh-CN"/>
          </a:p>
        </p:txBody>
      </p:sp>
    </p:spTree>
    <p:extLst>
      <p:ext uri="{BB962C8B-B14F-4D97-AF65-F5344CB8AC3E}">
        <p14:creationId xmlns:p14="http://schemas.microsoft.com/office/powerpoint/2010/main" val="3301210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8">
            <a:extLst>
              <a:ext uri="{FF2B5EF4-FFF2-40B4-BE49-F238E27FC236}">
                <a16:creationId xmlns:a16="http://schemas.microsoft.com/office/drawing/2014/main" id="{A95746C6-6DCA-422B-851C-A05953F5730A}"/>
              </a:ext>
            </a:extLst>
          </p:cNvPr>
          <p:cNvSpPr>
            <a:spLocks noGrp="1" noChangeArrowheads="1"/>
          </p:cNvSpPr>
          <p:nvPr>
            <p:ph type="ftr" sz="quarter" idx="10"/>
          </p:nvPr>
        </p:nvSpPr>
        <p:spPr>
          <a:ln/>
        </p:spPr>
        <p:txBody>
          <a:bodyPr/>
          <a:lstStyle>
            <a:lvl1pPr>
              <a:defRPr/>
            </a:lvl1pPr>
          </a:lstStyle>
          <a:p>
            <a:pPr>
              <a:defRPr/>
            </a:pPr>
            <a:r>
              <a:rPr lang="zh-CN" altLang="en-US"/>
              <a:t>个人成果，妥善保存，请勿传播</a:t>
            </a:r>
          </a:p>
        </p:txBody>
      </p:sp>
    </p:spTree>
    <p:extLst>
      <p:ext uri="{BB962C8B-B14F-4D97-AF65-F5344CB8AC3E}">
        <p14:creationId xmlns:p14="http://schemas.microsoft.com/office/powerpoint/2010/main" val="1424858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81813" y="304800"/>
            <a:ext cx="1938337" cy="6076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66800" y="304800"/>
            <a:ext cx="5662613" cy="6076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8">
            <a:extLst>
              <a:ext uri="{FF2B5EF4-FFF2-40B4-BE49-F238E27FC236}">
                <a16:creationId xmlns:a16="http://schemas.microsoft.com/office/drawing/2014/main" id="{4E0CA1AD-BE70-4F70-B565-B500643EFCB0}"/>
              </a:ext>
            </a:extLst>
          </p:cNvPr>
          <p:cNvSpPr>
            <a:spLocks noGrp="1" noChangeArrowheads="1"/>
          </p:cNvSpPr>
          <p:nvPr>
            <p:ph type="ftr" sz="quarter" idx="10"/>
          </p:nvPr>
        </p:nvSpPr>
        <p:spPr>
          <a:ln/>
        </p:spPr>
        <p:txBody>
          <a:bodyPr/>
          <a:lstStyle>
            <a:lvl1pPr>
              <a:defRPr/>
            </a:lvl1pPr>
          </a:lstStyle>
          <a:p>
            <a:pPr>
              <a:defRPr/>
            </a:pPr>
            <a:r>
              <a:rPr lang="zh-CN" altLang="en-US"/>
              <a:t>个人成果，妥善保存，请勿传播</a:t>
            </a:r>
          </a:p>
        </p:txBody>
      </p:sp>
    </p:spTree>
    <p:extLst>
      <p:ext uri="{BB962C8B-B14F-4D97-AF65-F5344CB8AC3E}">
        <p14:creationId xmlns:p14="http://schemas.microsoft.com/office/powerpoint/2010/main" val="1263384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304800"/>
            <a:ext cx="7543800" cy="1431925"/>
          </a:xfrm>
        </p:spPr>
        <p:txBody>
          <a:bodyPr/>
          <a:lstStyle/>
          <a:p>
            <a:r>
              <a:rPr lang="zh-CN" altLang="en-US"/>
              <a:t>单击此处编辑母版标题样式</a:t>
            </a:r>
          </a:p>
        </p:txBody>
      </p:sp>
      <p:sp>
        <p:nvSpPr>
          <p:cNvPr id="3" name="文本占位符 2"/>
          <p:cNvSpPr>
            <a:spLocks noGrp="1"/>
          </p:cNvSpPr>
          <p:nvPr>
            <p:ph type="body" sz="half" idx="1"/>
          </p:nvPr>
        </p:nvSpPr>
        <p:spPr>
          <a:xfrm>
            <a:off x="1066800" y="1981200"/>
            <a:ext cx="3800475" cy="4400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019675" y="1981200"/>
            <a:ext cx="3800475" cy="21240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19675" y="4257675"/>
            <a:ext cx="3800475" cy="21240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8">
            <a:extLst>
              <a:ext uri="{FF2B5EF4-FFF2-40B4-BE49-F238E27FC236}">
                <a16:creationId xmlns:a16="http://schemas.microsoft.com/office/drawing/2014/main" id="{4AC0C9EF-0FC4-4DAE-B8FA-479FD5D02EF6}"/>
              </a:ext>
            </a:extLst>
          </p:cNvPr>
          <p:cNvSpPr>
            <a:spLocks noGrp="1" noChangeArrowheads="1"/>
          </p:cNvSpPr>
          <p:nvPr>
            <p:ph type="ftr" sz="quarter" idx="10"/>
          </p:nvPr>
        </p:nvSpPr>
        <p:spPr>
          <a:ln/>
        </p:spPr>
        <p:txBody>
          <a:bodyPr/>
          <a:lstStyle>
            <a:lvl1pPr>
              <a:defRPr/>
            </a:lvl1pPr>
          </a:lstStyle>
          <a:p>
            <a:pPr>
              <a:defRPr/>
            </a:pPr>
            <a:r>
              <a:rPr lang="zh-CN" altLang="en-US"/>
              <a:t>个人成果，妥善保存，请勿传播</a:t>
            </a:r>
          </a:p>
        </p:txBody>
      </p:sp>
    </p:spTree>
    <p:extLst>
      <p:ext uri="{BB962C8B-B14F-4D97-AF65-F5344CB8AC3E}">
        <p14:creationId xmlns:p14="http://schemas.microsoft.com/office/powerpoint/2010/main" val="609179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8">
            <a:extLst>
              <a:ext uri="{FF2B5EF4-FFF2-40B4-BE49-F238E27FC236}">
                <a16:creationId xmlns:a16="http://schemas.microsoft.com/office/drawing/2014/main" id="{D4584544-053E-4760-AC5B-BD6F507504E1}"/>
              </a:ext>
            </a:extLst>
          </p:cNvPr>
          <p:cNvSpPr>
            <a:spLocks noGrp="1" noChangeArrowheads="1"/>
          </p:cNvSpPr>
          <p:nvPr>
            <p:ph type="ftr" sz="quarter" idx="10"/>
          </p:nvPr>
        </p:nvSpPr>
        <p:spPr>
          <a:ln/>
        </p:spPr>
        <p:txBody>
          <a:bodyPr/>
          <a:lstStyle>
            <a:lvl1pPr>
              <a:defRPr/>
            </a:lvl1pPr>
          </a:lstStyle>
          <a:p>
            <a:pPr>
              <a:defRPr/>
            </a:pPr>
            <a:r>
              <a:rPr lang="zh-CN" altLang="en-US"/>
              <a:t>个人成果，妥善保存，请勿传播</a:t>
            </a:r>
          </a:p>
        </p:txBody>
      </p:sp>
    </p:spTree>
    <p:extLst>
      <p:ext uri="{BB962C8B-B14F-4D97-AF65-F5344CB8AC3E}">
        <p14:creationId xmlns:p14="http://schemas.microsoft.com/office/powerpoint/2010/main" val="2524323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8">
            <a:extLst>
              <a:ext uri="{FF2B5EF4-FFF2-40B4-BE49-F238E27FC236}">
                <a16:creationId xmlns:a16="http://schemas.microsoft.com/office/drawing/2014/main" id="{2A2E5BF2-9429-4471-9A99-DC43F630E01E}"/>
              </a:ext>
            </a:extLst>
          </p:cNvPr>
          <p:cNvSpPr>
            <a:spLocks noGrp="1" noChangeArrowheads="1"/>
          </p:cNvSpPr>
          <p:nvPr>
            <p:ph type="ftr" sz="quarter" idx="10"/>
          </p:nvPr>
        </p:nvSpPr>
        <p:spPr>
          <a:ln/>
        </p:spPr>
        <p:txBody>
          <a:bodyPr/>
          <a:lstStyle>
            <a:lvl1pPr>
              <a:defRPr/>
            </a:lvl1pPr>
          </a:lstStyle>
          <a:p>
            <a:pPr>
              <a:defRPr/>
            </a:pPr>
            <a:r>
              <a:rPr lang="zh-CN" altLang="en-US"/>
              <a:t>个人成果，妥善保存，请勿传播</a:t>
            </a:r>
          </a:p>
        </p:txBody>
      </p:sp>
    </p:spTree>
    <p:extLst>
      <p:ext uri="{BB962C8B-B14F-4D97-AF65-F5344CB8AC3E}">
        <p14:creationId xmlns:p14="http://schemas.microsoft.com/office/powerpoint/2010/main" val="3720859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66800" y="1981200"/>
            <a:ext cx="3800475" cy="4400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19675" y="1981200"/>
            <a:ext cx="3800475" cy="4400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8">
            <a:extLst>
              <a:ext uri="{FF2B5EF4-FFF2-40B4-BE49-F238E27FC236}">
                <a16:creationId xmlns:a16="http://schemas.microsoft.com/office/drawing/2014/main" id="{C48DD234-E6A8-46FB-9F43-A3811BB2651C}"/>
              </a:ext>
            </a:extLst>
          </p:cNvPr>
          <p:cNvSpPr>
            <a:spLocks noGrp="1" noChangeArrowheads="1"/>
          </p:cNvSpPr>
          <p:nvPr>
            <p:ph type="ftr" sz="quarter" idx="10"/>
          </p:nvPr>
        </p:nvSpPr>
        <p:spPr>
          <a:ln/>
        </p:spPr>
        <p:txBody>
          <a:bodyPr/>
          <a:lstStyle>
            <a:lvl1pPr>
              <a:defRPr/>
            </a:lvl1pPr>
          </a:lstStyle>
          <a:p>
            <a:pPr>
              <a:defRPr/>
            </a:pPr>
            <a:r>
              <a:rPr lang="zh-CN" altLang="en-US"/>
              <a:t>个人成果，妥善保存，请勿传播</a:t>
            </a:r>
          </a:p>
        </p:txBody>
      </p:sp>
    </p:spTree>
    <p:extLst>
      <p:ext uri="{BB962C8B-B14F-4D97-AF65-F5344CB8AC3E}">
        <p14:creationId xmlns:p14="http://schemas.microsoft.com/office/powerpoint/2010/main" val="1153333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8">
            <a:extLst>
              <a:ext uri="{FF2B5EF4-FFF2-40B4-BE49-F238E27FC236}">
                <a16:creationId xmlns:a16="http://schemas.microsoft.com/office/drawing/2014/main" id="{D5F2C75D-44FC-4E7F-A1CC-805BA640F3C0}"/>
              </a:ext>
            </a:extLst>
          </p:cNvPr>
          <p:cNvSpPr>
            <a:spLocks noGrp="1" noChangeArrowheads="1"/>
          </p:cNvSpPr>
          <p:nvPr>
            <p:ph type="ftr" sz="quarter" idx="10"/>
          </p:nvPr>
        </p:nvSpPr>
        <p:spPr>
          <a:ln/>
        </p:spPr>
        <p:txBody>
          <a:bodyPr/>
          <a:lstStyle>
            <a:lvl1pPr>
              <a:defRPr/>
            </a:lvl1pPr>
          </a:lstStyle>
          <a:p>
            <a:pPr>
              <a:defRPr/>
            </a:pPr>
            <a:r>
              <a:rPr lang="zh-CN" altLang="en-US"/>
              <a:t>个人成果，妥善保存，请勿传播</a:t>
            </a:r>
          </a:p>
        </p:txBody>
      </p:sp>
    </p:spTree>
    <p:extLst>
      <p:ext uri="{BB962C8B-B14F-4D97-AF65-F5344CB8AC3E}">
        <p14:creationId xmlns:p14="http://schemas.microsoft.com/office/powerpoint/2010/main" val="2342564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8">
            <a:extLst>
              <a:ext uri="{FF2B5EF4-FFF2-40B4-BE49-F238E27FC236}">
                <a16:creationId xmlns:a16="http://schemas.microsoft.com/office/drawing/2014/main" id="{F1CF861A-E2C6-4A7A-B487-3C8E067F8652}"/>
              </a:ext>
            </a:extLst>
          </p:cNvPr>
          <p:cNvSpPr>
            <a:spLocks noGrp="1" noChangeArrowheads="1"/>
          </p:cNvSpPr>
          <p:nvPr>
            <p:ph type="ftr" sz="quarter" idx="10"/>
          </p:nvPr>
        </p:nvSpPr>
        <p:spPr>
          <a:ln/>
        </p:spPr>
        <p:txBody>
          <a:bodyPr/>
          <a:lstStyle>
            <a:lvl1pPr>
              <a:defRPr/>
            </a:lvl1pPr>
          </a:lstStyle>
          <a:p>
            <a:pPr>
              <a:defRPr/>
            </a:pPr>
            <a:r>
              <a:rPr lang="zh-CN" altLang="en-US"/>
              <a:t>个人成果，妥善保存，请勿传播</a:t>
            </a:r>
          </a:p>
        </p:txBody>
      </p:sp>
    </p:spTree>
    <p:extLst>
      <p:ext uri="{BB962C8B-B14F-4D97-AF65-F5344CB8AC3E}">
        <p14:creationId xmlns:p14="http://schemas.microsoft.com/office/powerpoint/2010/main" val="1305466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8">
            <a:extLst>
              <a:ext uri="{FF2B5EF4-FFF2-40B4-BE49-F238E27FC236}">
                <a16:creationId xmlns:a16="http://schemas.microsoft.com/office/drawing/2014/main" id="{31F884B9-799C-4BDE-9D3E-22910120D71F}"/>
              </a:ext>
            </a:extLst>
          </p:cNvPr>
          <p:cNvSpPr>
            <a:spLocks noGrp="1" noChangeArrowheads="1"/>
          </p:cNvSpPr>
          <p:nvPr>
            <p:ph type="ftr" sz="quarter" idx="10"/>
          </p:nvPr>
        </p:nvSpPr>
        <p:spPr>
          <a:ln/>
        </p:spPr>
        <p:txBody>
          <a:bodyPr/>
          <a:lstStyle>
            <a:lvl1pPr>
              <a:defRPr/>
            </a:lvl1pPr>
          </a:lstStyle>
          <a:p>
            <a:pPr>
              <a:defRPr/>
            </a:pPr>
            <a:r>
              <a:rPr lang="zh-CN" altLang="en-US"/>
              <a:t>个人成果，妥善保存，请勿传播</a:t>
            </a:r>
          </a:p>
        </p:txBody>
      </p:sp>
    </p:spTree>
    <p:extLst>
      <p:ext uri="{BB962C8B-B14F-4D97-AF65-F5344CB8AC3E}">
        <p14:creationId xmlns:p14="http://schemas.microsoft.com/office/powerpoint/2010/main" val="138490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8">
            <a:extLst>
              <a:ext uri="{FF2B5EF4-FFF2-40B4-BE49-F238E27FC236}">
                <a16:creationId xmlns:a16="http://schemas.microsoft.com/office/drawing/2014/main" id="{5CDFE99B-A3A3-4E89-B575-8E197953DDB1}"/>
              </a:ext>
            </a:extLst>
          </p:cNvPr>
          <p:cNvSpPr>
            <a:spLocks noGrp="1" noChangeArrowheads="1"/>
          </p:cNvSpPr>
          <p:nvPr>
            <p:ph type="ftr" sz="quarter" idx="10"/>
          </p:nvPr>
        </p:nvSpPr>
        <p:spPr>
          <a:ln/>
        </p:spPr>
        <p:txBody>
          <a:bodyPr/>
          <a:lstStyle>
            <a:lvl1pPr>
              <a:defRPr/>
            </a:lvl1pPr>
          </a:lstStyle>
          <a:p>
            <a:pPr>
              <a:defRPr/>
            </a:pPr>
            <a:r>
              <a:rPr lang="zh-CN" altLang="en-US"/>
              <a:t>个人成果，妥善保存，请勿传播</a:t>
            </a:r>
          </a:p>
        </p:txBody>
      </p:sp>
    </p:spTree>
    <p:extLst>
      <p:ext uri="{BB962C8B-B14F-4D97-AF65-F5344CB8AC3E}">
        <p14:creationId xmlns:p14="http://schemas.microsoft.com/office/powerpoint/2010/main" val="2658000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8">
            <a:extLst>
              <a:ext uri="{FF2B5EF4-FFF2-40B4-BE49-F238E27FC236}">
                <a16:creationId xmlns:a16="http://schemas.microsoft.com/office/drawing/2014/main" id="{4A28DA7E-677D-42BE-B32A-6DEAA2ECF6C3}"/>
              </a:ext>
            </a:extLst>
          </p:cNvPr>
          <p:cNvSpPr>
            <a:spLocks noGrp="1" noChangeArrowheads="1"/>
          </p:cNvSpPr>
          <p:nvPr>
            <p:ph type="ftr" sz="quarter" idx="10"/>
          </p:nvPr>
        </p:nvSpPr>
        <p:spPr>
          <a:ln/>
        </p:spPr>
        <p:txBody>
          <a:bodyPr/>
          <a:lstStyle>
            <a:lvl1pPr>
              <a:defRPr/>
            </a:lvl1pPr>
          </a:lstStyle>
          <a:p>
            <a:pPr>
              <a:defRPr/>
            </a:pPr>
            <a:r>
              <a:rPr lang="zh-CN" altLang="en-US"/>
              <a:t>个人成果，妥善保存，请勿传播</a:t>
            </a:r>
          </a:p>
        </p:txBody>
      </p:sp>
    </p:spTree>
    <p:extLst>
      <p:ext uri="{BB962C8B-B14F-4D97-AF65-F5344CB8AC3E}">
        <p14:creationId xmlns:p14="http://schemas.microsoft.com/office/powerpoint/2010/main" val="2796546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8C3F505-8AF9-4F45-A3FD-B924D528C602}"/>
              </a:ext>
            </a:extLst>
          </p:cNvPr>
          <p:cNvGrpSpPr>
            <a:grpSpLocks/>
          </p:cNvGrpSpPr>
          <p:nvPr/>
        </p:nvGrpSpPr>
        <p:grpSpPr bwMode="auto">
          <a:xfrm>
            <a:off x="0" y="6350"/>
            <a:ext cx="9140825" cy="6851650"/>
            <a:chOff x="0" y="4"/>
            <a:chExt cx="5758" cy="4316"/>
          </a:xfrm>
        </p:grpSpPr>
        <p:sp>
          <p:nvSpPr>
            <p:cNvPr id="1030" name="Freeform 3">
              <a:extLst>
                <a:ext uri="{FF2B5EF4-FFF2-40B4-BE49-F238E27FC236}">
                  <a16:creationId xmlns:a16="http://schemas.microsoft.com/office/drawing/2014/main" id="{CAA21474-2570-448E-9D52-25B142BC8CEE}"/>
                </a:ext>
              </a:extLst>
            </p:cNvPr>
            <p:cNvSpPr>
              <a:spLocks/>
            </p:cNvSpPr>
            <p:nvPr/>
          </p:nvSpPr>
          <p:spPr bwMode="hidden">
            <a:xfrm>
              <a:off x="558" y="1161"/>
              <a:ext cx="5200" cy="3159"/>
            </a:xfrm>
            <a:custGeom>
              <a:avLst/>
              <a:gdLst>
                <a:gd name="T0" fmla="*/ 0 w 5184"/>
                <a:gd name="T1" fmla="*/ 3159 h 3159"/>
                <a:gd name="T2" fmla="*/ 5280 w 5184"/>
                <a:gd name="T3" fmla="*/ 3159 h 3159"/>
                <a:gd name="T4" fmla="*/ 5280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1" name="Freeform 4">
              <a:extLst>
                <a:ext uri="{FF2B5EF4-FFF2-40B4-BE49-F238E27FC236}">
                  <a16:creationId xmlns:a16="http://schemas.microsoft.com/office/drawing/2014/main" id="{6DAC80DD-8895-4D24-ADD1-82A5DE3B73E1}"/>
                </a:ext>
              </a:extLst>
            </p:cNvPr>
            <p:cNvSpPr>
              <a:spLocks/>
            </p:cNvSpPr>
            <p:nvPr/>
          </p:nvSpPr>
          <p:spPr bwMode="hidden">
            <a:xfrm>
              <a:off x="0" y="1161"/>
              <a:ext cx="558" cy="3159"/>
            </a:xfrm>
            <a:custGeom>
              <a:avLst/>
              <a:gdLst>
                <a:gd name="T0" fmla="*/ 0 w 556"/>
                <a:gd name="T1" fmla="*/ 0 h 3159"/>
                <a:gd name="T2" fmla="*/ 0 w 556"/>
                <a:gd name="T3" fmla="*/ 3159 h 3159"/>
                <a:gd name="T4" fmla="*/ 568 w 556"/>
                <a:gd name="T5" fmla="*/ 3159 h 3159"/>
                <a:gd name="T6" fmla="*/ 568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32" name="Group 5">
              <a:extLst>
                <a:ext uri="{FF2B5EF4-FFF2-40B4-BE49-F238E27FC236}">
                  <a16:creationId xmlns:a16="http://schemas.microsoft.com/office/drawing/2014/main" id="{2265061F-3D3C-4D88-BFDD-120F4B85C342}"/>
                </a:ext>
              </a:extLst>
            </p:cNvPr>
            <p:cNvGrpSpPr>
              <a:grpSpLocks/>
            </p:cNvGrpSpPr>
            <p:nvPr userDrawn="1"/>
          </p:nvGrpSpPr>
          <p:grpSpPr bwMode="auto">
            <a:xfrm>
              <a:off x="0" y="4"/>
              <a:ext cx="5758" cy="4316"/>
              <a:chOff x="0" y="4"/>
              <a:chExt cx="5758" cy="4316"/>
            </a:xfrm>
          </p:grpSpPr>
          <p:sp>
            <p:nvSpPr>
              <p:cNvPr id="1033" name="Freeform 6">
                <a:extLst>
                  <a:ext uri="{FF2B5EF4-FFF2-40B4-BE49-F238E27FC236}">
                    <a16:creationId xmlns:a16="http://schemas.microsoft.com/office/drawing/2014/main" id="{7FCD753C-C733-4F13-8219-663FB53D5335}"/>
                  </a:ext>
                </a:extLst>
              </p:cNvPr>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4" name="Freeform 7">
                <a:extLst>
                  <a:ext uri="{FF2B5EF4-FFF2-40B4-BE49-F238E27FC236}">
                    <a16:creationId xmlns:a16="http://schemas.microsoft.com/office/drawing/2014/main" id="{1C6F1CEE-136D-4015-914D-E3348D8919B9}"/>
                  </a:ext>
                </a:extLst>
              </p:cNvPr>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8">
                <a:extLst>
                  <a:ext uri="{FF2B5EF4-FFF2-40B4-BE49-F238E27FC236}">
                    <a16:creationId xmlns:a16="http://schemas.microsoft.com/office/drawing/2014/main" id="{C96588FF-188F-4D71-B593-DA0E6841D643}"/>
                  </a:ext>
                </a:extLst>
              </p:cNvPr>
              <p:cNvSpPr>
                <a:spLocks/>
              </p:cNvSpPr>
              <p:nvPr/>
            </p:nvSpPr>
            <p:spPr bwMode="ltGray">
              <a:xfrm>
                <a:off x="1019" y="1155"/>
                <a:ext cx="4739" cy="12"/>
              </a:xfrm>
              <a:custGeom>
                <a:avLst/>
                <a:gdLst>
                  <a:gd name="T0" fmla="*/ 4814 w 4724"/>
                  <a:gd name="T1" fmla="*/ 0 h 12"/>
                  <a:gd name="T2" fmla="*/ 0 w 4724"/>
                  <a:gd name="T3" fmla="*/ 0 h 12"/>
                  <a:gd name="T4" fmla="*/ 0 w 4724"/>
                  <a:gd name="T5" fmla="*/ 12 h 12"/>
                  <a:gd name="T6" fmla="*/ 4814 w 4724"/>
                  <a:gd name="T7" fmla="*/ 12 h 12"/>
                  <a:gd name="T8" fmla="*/ 4814 w 4724"/>
                  <a:gd name="T9" fmla="*/ 0 h 12"/>
                  <a:gd name="T10" fmla="*/ 4814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Freeform 9">
                <a:extLst>
                  <a:ext uri="{FF2B5EF4-FFF2-40B4-BE49-F238E27FC236}">
                    <a16:creationId xmlns:a16="http://schemas.microsoft.com/office/drawing/2014/main" id="{CC07C88D-E178-47FE-9986-8E96BC470407}"/>
                  </a:ext>
                </a:extLst>
              </p:cNvPr>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7" name="Freeform 10">
                <a:extLst>
                  <a:ext uri="{FF2B5EF4-FFF2-40B4-BE49-F238E27FC236}">
                    <a16:creationId xmlns:a16="http://schemas.microsoft.com/office/drawing/2014/main" id="{4275936E-19A0-4B34-8655-2388EB81DA1C}"/>
                  </a:ext>
                </a:extLst>
              </p:cNvPr>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819" name="Freeform 11">
                <a:extLst>
                  <a:ext uri="{FF2B5EF4-FFF2-40B4-BE49-F238E27FC236}">
                    <a16:creationId xmlns:a16="http://schemas.microsoft.com/office/drawing/2014/main" id="{52418A99-E3CC-47DE-8449-81B280DBC5D0}"/>
                  </a:ext>
                </a:extLst>
              </p:cNvPr>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1" hangingPunct="1">
                  <a:lnSpc>
                    <a:spcPct val="80000"/>
                  </a:lnSpc>
                  <a:spcBef>
                    <a:spcPct val="20000"/>
                  </a:spcBef>
                  <a:buClr>
                    <a:schemeClr val="hlink"/>
                  </a:buClr>
                  <a:buSzPct val="70000"/>
                  <a:buFont typeface="Wingdings" panose="05000000000000000000" pitchFamily="2" charset="2"/>
                  <a:buChar char="n"/>
                  <a:defRPr/>
                </a:pPr>
                <a:endParaRPr lang="zh-CN" altLang="en-US"/>
              </a:p>
            </p:txBody>
          </p:sp>
          <p:sp>
            <p:nvSpPr>
              <p:cNvPr id="1039" name="Freeform 12">
                <a:extLst>
                  <a:ext uri="{FF2B5EF4-FFF2-40B4-BE49-F238E27FC236}">
                    <a16:creationId xmlns:a16="http://schemas.microsoft.com/office/drawing/2014/main" id="{38577FEA-560E-4364-AC0A-FE0CE52D5393}"/>
                  </a:ext>
                </a:extLst>
              </p:cNvPr>
              <p:cNvSpPr>
                <a:spLocks/>
              </p:cNvSpPr>
              <p:nvPr/>
            </p:nvSpPr>
            <p:spPr bwMode="ltGray">
              <a:xfrm>
                <a:off x="0" y="1155"/>
                <a:ext cx="351" cy="12"/>
              </a:xfrm>
              <a:custGeom>
                <a:avLst/>
                <a:gdLst>
                  <a:gd name="T0" fmla="*/ 0 w 251"/>
                  <a:gd name="T1" fmla="*/ 0 h 12"/>
                  <a:gd name="T2" fmla="*/ 0 w 251"/>
                  <a:gd name="T3" fmla="*/ 12 h 12"/>
                  <a:gd name="T4" fmla="*/ 1879 w 251"/>
                  <a:gd name="T5" fmla="*/ 12 h 12"/>
                  <a:gd name="T6" fmla="*/ 1879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13">
                <a:extLst>
                  <a:ext uri="{FF2B5EF4-FFF2-40B4-BE49-F238E27FC236}">
                    <a16:creationId xmlns:a16="http://schemas.microsoft.com/office/drawing/2014/main" id="{FF5E0D0F-E8AF-41BB-85EB-82DC60D702A9}"/>
                  </a:ext>
                </a:extLst>
              </p:cNvPr>
              <p:cNvSpPr>
                <a:spLocks/>
              </p:cNvSpPr>
              <p:nvPr/>
            </p:nvSpPr>
            <p:spPr bwMode="ltGray">
              <a:xfrm>
                <a:off x="767" y="1155"/>
                <a:ext cx="252" cy="12"/>
              </a:xfrm>
              <a:custGeom>
                <a:avLst/>
                <a:gdLst>
                  <a:gd name="T0" fmla="*/ 257 w 251"/>
                  <a:gd name="T1" fmla="*/ 0 h 12"/>
                  <a:gd name="T2" fmla="*/ 0 w 251"/>
                  <a:gd name="T3" fmla="*/ 0 h 12"/>
                  <a:gd name="T4" fmla="*/ 0 w 251"/>
                  <a:gd name="T5" fmla="*/ 12 h 12"/>
                  <a:gd name="T6" fmla="*/ 257 w 251"/>
                  <a:gd name="T7" fmla="*/ 12 h 12"/>
                  <a:gd name="T8" fmla="*/ 257 w 251"/>
                  <a:gd name="T9" fmla="*/ 0 h 12"/>
                  <a:gd name="T10" fmla="*/ 257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822" name="Freeform 14">
                <a:extLst>
                  <a:ext uri="{FF2B5EF4-FFF2-40B4-BE49-F238E27FC236}">
                    <a16:creationId xmlns:a16="http://schemas.microsoft.com/office/drawing/2014/main" id="{939F6042-40B1-40CB-9E72-3AB412071D07}"/>
                  </a:ext>
                </a:extLst>
              </p:cNvPr>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1" hangingPunct="1">
                  <a:lnSpc>
                    <a:spcPct val="80000"/>
                  </a:lnSpc>
                  <a:spcBef>
                    <a:spcPct val="20000"/>
                  </a:spcBef>
                  <a:buClr>
                    <a:schemeClr val="hlink"/>
                  </a:buClr>
                  <a:buSzPct val="70000"/>
                  <a:buFont typeface="Wingdings" panose="05000000000000000000" pitchFamily="2" charset="2"/>
                  <a:buChar char="n"/>
                  <a:defRPr/>
                </a:pPr>
                <a:endParaRPr lang="zh-CN" altLang="en-US"/>
              </a:p>
            </p:txBody>
          </p:sp>
        </p:grpSp>
      </p:grpSp>
      <p:sp>
        <p:nvSpPr>
          <p:cNvPr id="119823" name="Rectangle 15">
            <a:extLst>
              <a:ext uri="{FF2B5EF4-FFF2-40B4-BE49-F238E27FC236}">
                <a16:creationId xmlns:a16="http://schemas.microsoft.com/office/drawing/2014/main" id="{3A3FBB8D-3218-4A51-B723-D8ACAFD29577}"/>
              </a:ext>
            </a:extLst>
          </p:cNvPr>
          <p:cNvSpPr>
            <a:spLocks noGrp="1" noChangeArrowheads="1"/>
          </p:cNvSpPr>
          <p:nvPr>
            <p:ph type="title"/>
          </p:nvPr>
        </p:nvSpPr>
        <p:spPr bwMode="auto">
          <a:xfrm>
            <a:off x="1066800" y="304800"/>
            <a:ext cx="7543800"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9824" name="Rectangle 16">
            <a:extLst>
              <a:ext uri="{FF2B5EF4-FFF2-40B4-BE49-F238E27FC236}">
                <a16:creationId xmlns:a16="http://schemas.microsoft.com/office/drawing/2014/main" id="{0662F496-DD0C-4120-8DDD-6A445077C029}"/>
              </a:ext>
            </a:extLst>
          </p:cNvPr>
          <p:cNvSpPr>
            <a:spLocks noGrp="1" noChangeArrowheads="1"/>
          </p:cNvSpPr>
          <p:nvPr>
            <p:ph type="body" idx="1"/>
          </p:nvPr>
        </p:nvSpPr>
        <p:spPr bwMode="auto">
          <a:xfrm>
            <a:off x="1066800" y="1981200"/>
            <a:ext cx="7753350" cy="4400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9826" name="Rectangle 18">
            <a:extLst>
              <a:ext uri="{FF2B5EF4-FFF2-40B4-BE49-F238E27FC236}">
                <a16:creationId xmlns:a16="http://schemas.microsoft.com/office/drawing/2014/main" id="{7EE8D61B-996F-4F20-92C3-1AA9D3A2CEB3}"/>
              </a:ext>
            </a:extLst>
          </p:cNvPr>
          <p:cNvSpPr>
            <a:spLocks noGrp="1" noChangeArrowheads="1"/>
          </p:cNvSpPr>
          <p:nvPr>
            <p:ph type="ftr" sz="quarter" idx="3"/>
          </p:nvPr>
        </p:nvSpPr>
        <p:spPr bwMode="auto">
          <a:xfrm>
            <a:off x="3419475"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buSzTx/>
              <a:buFontTx/>
              <a:buNone/>
              <a:defRPr sz="1400">
                <a:solidFill>
                  <a:srgbClr val="0000CC"/>
                </a:solidFill>
                <a:effectLst>
                  <a:outerShdw blurRad="38100" dist="38100" dir="2700000" algn="tl">
                    <a:srgbClr val="000000"/>
                  </a:outerShdw>
                </a:effectLst>
                <a:ea typeface="黑体" pitchFamily="2" charset="-122"/>
              </a:defRPr>
            </a:lvl1pPr>
          </a:lstStyle>
          <a:p>
            <a:pPr>
              <a:defRPr/>
            </a:pPr>
            <a:r>
              <a:rPr lang="zh-CN" altLang="en-US"/>
              <a:t>个人成果，妥善保存，请勿传播</a:t>
            </a:r>
          </a:p>
        </p:txBody>
      </p:sp>
    </p:spTree>
  </p:cSld>
  <p:clrMap bg1="dk2" tx1="lt1" bg2="dk1" tx2="lt2" accent1="accent1" accent2="accent2" accent3="accent3" accent4="accent4" accent5="accent5" accent6="accent6" hlink="hlink" folHlink="folHlink"/>
  <p:sldLayoutIdLst>
    <p:sldLayoutId id="2147483807"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Lst>
  <p:hf sldNum="0" hdr="0" dt="0"/>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华文隶书"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华文隶书"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华文隶书"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华文隶书"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华文隶书"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华文隶书"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华文隶书"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华文隶书"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latin typeface="+mn-lt"/>
          <a:ea typeface="华文楷体" pitchFamily="2" charset="-122"/>
        </a:defRPr>
      </a:lvl2pPr>
      <a:lvl3pPr marL="1143000" indent="-228600" algn="l" rtl="0" eaLnBrk="0" fontAlgn="base" hangingPunct="0">
        <a:spcBef>
          <a:spcPct val="20000"/>
        </a:spcBef>
        <a:spcAft>
          <a:spcPct val="0"/>
        </a:spcAft>
        <a:buClr>
          <a:schemeClr val="hlink"/>
        </a:buClr>
        <a:buSzPct val="70000"/>
        <a:buFont typeface="Wingdings" panose="05000000000000000000" pitchFamily="2" charset="2"/>
        <a:buChar char="n"/>
        <a:defRPr sz="2400">
          <a:solidFill>
            <a:srgbClr val="FFCC99"/>
          </a:solidFill>
          <a:latin typeface="+mn-lt"/>
          <a:ea typeface="宋体" pitchFamily="2" charset="-122"/>
        </a:defRPr>
      </a:lvl3pPr>
      <a:lvl4pPr marL="1600200" indent="-228600" algn="l" rtl="0" eaLnBrk="0" fontAlgn="base" hangingPunct="0">
        <a:spcBef>
          <a:spcPct val="20000"/>
        </a:spcBef>
        <a:spcAft>
          <a:spcPct val="0"/>
        </a:spcAft>
        <a:buClr>
          <a:schemeClr val="tx1"/>
        </a:buClr>
        <a:buChar char="–"/>
        <a:defRPr sz="2000">
          <a:solidFill>
            <a:srgbClr val="FFFF00"/>
          </a:solidFill>
          <a:effectLst>
            <a:outerShdw blurRad="38100" dist="38100" dir="2700000" algn="tl">
              <a:srgbClr val="000000"/>
            </a:outerShdw>
          </a:effectLst>
          <a:latin typeface="+mn-lt"/>
          <a:ea typeface="华文楷体" pitchFamily="2" charset="-122"/>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宋体" pitchFamily="2" charset="-122"/>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宋体" pitchFamily="2" charset="-122"/>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宋体" pitchFamily="2" charset="-122"/>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宋体" pitchFamily="2" charset="-122"/>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9.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0.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9">
            <a:extLst>
              <a:ext uri="{FF2B5EF4-FFF2-40B4-BE49-F238E27FC236}">
                <a16:creationId xmlns:a16="http://schemas.microsoft.com/office/drawing/2014/main" id="{1DB1E60D-C27C-4490-881E-16D47510217C}"/>
              </a:ext>
            </a:extLst>
          </p:cNvPr>
          <p:cNvSpPr>
            <a:spLocks noGrp="1" noChangeArrowheads="1"/>
          </p:cNvSpPr>
          <p:nvPr>
            <p:ph type="ftr" sz="quarter" idx="11"/>
          </p:nvPr>
        </p:nvSpPr>
        <p:spPr/>
        <p:txBody>
          <a:bodyPr/>
          <a:lstStyle/>
          <a:p>
            <a:pPr>
              <a:defRPr/>
            </a:pPr>
            <a:r>
              <a:rPr lang="zh-CN" altLang="en-US"/>
              <a:t>个人成果，妥善保存，请勿传播</a:t>
            </a:r>
          </a:p>
        </p:txBody>
      </p:sp>
      <p:sp>
        <p:nvSpPr>
          <p:cNvPr id="2050" name="Rectangle 2">
            <a:extLst>
              <a:ext uri="{FF2B5EF4-FFF2-40B4-BE49-F238E27FC236}">
                <a16:creationId xmlns:a16="http://schemas.microsoft.com/office/drawing/2014/main" id="{56FE1407-3B08-4BE9-8B1F-141401DB189E}"/>
              </a:ext>
            </a:extLst>
          </p:cNvPr>
          <p:cNvSpPr>
            <a:spLocks noGrp="1" noChangeArrowheads="1"/>
          </p:cNvSpPr>
          <p:nvPr>
            <p:ph type="ctrTitle"/>
          </p:nvPr>
        </p:nvSpPr>
        <p:spPr/>
        <p:txBody>
          <a:bodyPr/>
          <a:lstStyle/>
          <a:p>
            <a:pPr eaLnBrk="1" hangingPunct="1">
              <a:defRPr/>
            </a:pPr>
            <a:r>
              <a:rPr lang="zh-CN" altLang="en-US" sz="6000" dirty="0"/>
              <a:t>软件工程</a:t>
            </a:r>
          </a:p>
        </p:txBody>
      </p:sp>
      <p:sp>
        <p:nvSpPr>
          <p:cNvPr id="4100" name="Rectangle 3">
            <a:extLst>
              <a:ext uri="{FF2B5EF4-FFF2-40B4-BE49-F238E27FC236}">
                <a16:creationId xmlns:a16="http://schemas.microsoft.com/office/drawing/2014/main" id="{5D87833A-43C5-4C36-9907-8FF1CCD66530}"/>
              </a:ext>
            </a:extLst>
          </p:cNvPr>
          <p:cNvSpPr>
            <a:spLocks noGrp="1" noChangeArrowheads="1"/>
          </p:cNvSpPr>
          <p:nvPr>
            <p:ph type="subTitle" idx="1"/>
          </p:nvPr>
        </p:nvSpPr>
        <p:spPr>
          <a:xfrm>
            <a:off x="1066800" y="3886200"/>
            <a:ext cx="6400800" cy="622300"/>
          </a:xfrm>
        </p:spPr>
        <p:txBody>
          <a:bodyPr/>
          <a:lstStyle/>
          <a:p>
            <a:pPr eaLnBrk="1" hangingPunct="1"/>
            <a:r>
              <a:rPr lang="en-US" altLang="zh-CN" sz="2800"/>
              <a:t> </a:t>
            </a:r>
            <a:r>
              <a:rPr lang="zh-CN" altLang="en-US" sz="2400"/>
              <a:t>岐兵 </a:t>
            </a:r>
          </a:p>
          <a:p>
            <a:pPr eaLnBrk="1" hangingPunct="1"/>
            <a:r>
              <a:rPr lang="zh-CN" altLang="en-US" sz="2400"/>
              <a:t> </a:t>
            </a:r>
            <a:r>
              <a:rPr lang="en-US" altLang="zh-CN" sz="2400"/>
              <a:t>Email:qib@epsoft.com.cn</a:t>
            </a:r>
          </a:p>
        </p:txBody>
      </p:sp>
    </p:spTree>
  </p:cSld>
  <p:clrMapOvr>
    <a:masterClrMapping/>
  </p:clrMapOvr>
  <p:transition advTm="2684"/>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页脚占位符 3">
            <a:extLst>
              <a:ext uri="{FF2B5EF4-FFF2-40B4-BE49-F238E27FC236}">
                <a16:creationId xmlns:a16="http://schemas.microsoft.com/office/drawing/2014/main" id="{C02FF4CE-B3C3-4BF1-ACCA-90FF0876AC4A}"/>
              </a:ext>
            </a:extLst>
          </p:cNvPr>
          <p:cNvSpPr>
            <a:spLocks noGrp="1"/>
          </p:cNvSpPr>
          <p:nvPr>
            <p:ph type="ftr" sz="quarter" idx="10"/>
          </p:nvPr>
        </p:nvSpPr>
        <p:spPr/>
        <p:txBody>
          <a:bodyPr/>
          <a:lstStyle/>
          <a:p>
            <a:pPr>
              <a:defRPr/>
            </a:pPr>
            <a:r>
              <a:rPr lang="zh-CN" altLang="en-US"/>
              <a:t>个人成果，妥善保存，请勿传播</a:t>
            </a:r>
          </a:p>
        </p:txBody>
      </p:sp>
      <p:sp>
        <p:nvSpPr>
          <p:cNvPr id="15363" name="Line 2">
            <a:extLst>
              <a:ext uri="{FF2B5EF4-FFF2-40B4-BE49-F238E27FC236}">
                <a16:creationId xmlns:a16="http://schemas.microsoft.com/office/drawing/2014/main" id="{D8F60768-A7A3-40BE-9465-9F207EFC2D7F}"/>
              </a:ext>
            </a:extLst>
          </p:cNvPr>
          <p:cNvSpPr>
            <a:spLocks noChangeShapeType="1"/>
          </p:cNvSpPr>
          <p:nvPr/>
        </p:nvSpPr>
        <p:spPr bwMode="auto">
          <a:xfrm>
            <a:off x="2286000" y="2819400"/>
            <a:ext cx="0" cy="60960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4" name="Line 3">
            <a:extLst>
              <a:ext uri="{FF2B5EF4-FFF2-40B4-BE49-F238E27FC236}">
                <a16:creationId xmlns:a16="http://schemas.microsoft.com/office/drawing/2014/main" id="{0D55660B-3453-47DF-89EF-8DEBD294225D}"/>
              </a:ext>
            </a:extLst>
          </p:cNvPr>
          <p:cNvSpPr>
            <a:spLocks noChangeShapeType="1"/>
          </p:cNvSpPr>
          <p:nvPr/>
        </p:nvSpPr>
        <p:spPr bwMode="auto">
          <a:xfrm>
            <a:off x="6324600" y="4191000"/>
            <a:ext cx="0" cy="304800"/>
          </a:xfrm>
          <a:prstGeom prst="line">
            <a:avLst/>
          </a:prstGeom>
          <a:noFill/>
          <a:ln w="19050" cap="sq">
            <a:solidFill>
              <a:schemeClr val="bg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5" name="Line 4">
            <a:extLst>
              <a:ext uri="{FF2B5EF4-FFF2-40B4-BE49-F238E27FC236}">
                <a16:creationId xmlns:a16="http://schemas.microsoft.com/office/drawing/2014/main" id="{C81DB27A-0B8D-4F5E-83B3-229B173B8715}"/>
              </a:ext>
            </a:extLst>
          </p:cNvPr>
          <p:cNvSpPr>
            <a:spLocks noChangeShapeType="1"/>
          </p:cNvSpPr>
          <p:nvPr/>
        </p:nvSpPr>
        <p:spPr bwMode="auto">
          <a:xfrm>
            <a:off x="6324600" y="2667000"/>
            <a:ext cx="0" cy="304800"/>
          </a:xfrm>
          <a:prstGeom prst="line">
            <a:avLst/>
          </a:prstGeom>
          <a:noFill/>
          <a:ln w="19050" cap="sq">
            <a:solidFill>
              <a:schemeClr val="bg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6" name="Line 5">
            <a:extLst>
              <a:ext uri="{FF2B5EF4-FFF2-40B4-BE49-F238E27FC236}">
                <a16:creationId xmlns:a16="http://schemas.microsoft.com/office/drawing/2014/main" id="{1158F129-925D-40D2-A8FF-51C0A1B1D155}"/>
              </a:ext>
            </a:extLst>
          </p:cNvPr>
          <p:cNvSpPr>
            <a:spLocks noChangeShapeType="1"/>
          </p:cNvSpPr>
          <p:nvPr/>
        </p:nvSpPr>
        <p:spPr bwMode="auto">
          <a:xfrm>
            <a:off x="2286000" y="2057400"/>
            <a:ext cx="0" cy="304800"/>
          </a:xfrm>
          <a:prstGeom prst="line">
            <a:avLst/>
          </a:prstGeom>
          <a:noFill/>
          <a:ln w="19050" cap="sq">
            <a:solidFill>
              <a:schemeClr val="bg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7" name="Line 6">
            <a:extLst>
              <a:ext uri="{FF2B5EF4-FFF2-40B4-BE49-F238E27FC236}">
                <a16:creationId xmlns:a16="http://schemas.microsoft.com/office/drawing/2014/main" id="{29791100-99E1-4FAF-9A16-73D1B46E4A75}"/>
              </a:ext>
            </a:extLst>
          </p:cNvPr>
          <p:cNvSpPr>
            <a:spLocks noChangeShapeType="1"/>
          </p:cNvSpPr>
          <p:nvPr/>
        </p:nvSpPr>
        <p:spPr bwMode="auto">
          <a:xfrm>
            <a:off x="2286000" y="1295400"/>
            <a:ext cx="0" cy="304800"/>
          </a:xfrm>
          <a:prstGeom prst="line">
            <a:avLst/>
          </a:prstGeom>
          <a:noFill/>
          <a:ln w="19050" cap="sq">
            <a:solidFill>
              <a:schemeClr val="bg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807" name="Rectangle 7">
            <a:extLst>
              <a:ext uri="{FF2B5EF4-FFF2-40B4-BE49-F238E27FC236}">
                <a16:creationId xmlns:a16="http://schemas.microsoft.com/office/drawing/2014/main" id="{91EEB418-F653-4E46-9341-CF24FBBF5193}"/>
              </a:ext>
            </a:extLst>
          </p:cNvPr>
          <p:cNvSpPr>
            <a:spLocks noGrp="1" noChangeArrowheads="1"/>
          </p:cNvSpPr>
          <p:nvPr>
            <p:ph type="title"/>
          </p:nvPr>
        </p:nvSpPr>
        <p:spPr>
          <a:xfrm>
            <a:off x="304800" y="4800600"/>
            <a:ext cx="3733800" cy="838200"/>
          </a:xfrm>
        </p:spPr>
        <p:txBody>
          <a:bodyPr/>
          <a:lstStyle/>
          <a:p>
            <a:pPr eaLnBrk="1" hangingPunct="1">
              <a:lnSpc>
                <a:spcPct val="110000"/>
              </a:lnSpc>
              <a:defRPr/>
            </a:pPr>
            <a:r>
              <a:rPr lang="en-US" altLang="zh-CN" sz="3200" u="sng">
                <a:solidFill>
                  <a:srgbClr val="FF6600"/>
                </a:solidFill>
                <a:latin typeface="Times New Roman" pitchFamily="18" charset="0"/>
                <a:ea typeface="仿宋_GB2312" pitchFamily="49" charset="-122"/>
              </a:rPr>
              <a:t>UML</a:t>
            </a:r>
            <a:r>
              <a:rPr lang="zh-CN" altLang="zh-CN" sz="3200" u="sng">
                <a:solidFill>
                  <a:srgbClr val="FF6600"/>
                </a:solidFill>
                <a:latin typeface="Times New Roman" pitchFamily="18" charset="0"/>
                <a:ea typeface="仿宋_GB2312" pitchFamily="49" charset="-122"/>
              </a:rPr>
              <a:t>操作分析过程</a:t>
            </a:r>
            <a:endParaRPr lang="zh-CN" altLang="en-US" u="sng">
              <a:solidFill>
                <a:srgbClr val="FF6600"/>
              </a:solidFill>
              <a:latin typeface="Times New Roman" pitchFamily="18" charset="0"/>
            </a:endParaRPr>
          </a:p>
        </p:txBody>
      </p:sp>
      <p:sp>
        <p:nvSpPr>
          <p:cNvPr id="15369" name="Rectangle 8">
            <a:extLst>
              <a:ext uri="{FF2B5EF4-FFF2-40B4-BE49-F238E27FC236}">
                <a16:creationId xmlns:a16="http://schemas.microsoft.com/office/drawing/2014/main" id="{679FD7A8-4D10-402B-A195-11336DB99356}"/>
              </a:ext>
            </a:extLst>
          </p:cNvPr>
          <p:cNvSpPr>
            <a:spLocks noChangeArrowheads="1"/>
          </p:cNvSpPr>
          <p:nvPr/>
        </p:nvSpPr>
        <p:spPr bwMode="auto">
          <a:xfrm>
            <a:off x="1295400" y="838200"/>
            <a:ext cx="1828800" cy="457200"/>
          </a:xfrm>
          <a:prstGeom prst="rect">
            <a:avLst/>
          </a:prstGeom>
          <a:gradFill rotWithShape="0">
            <a:gsLst>
              <a:gs pos="0">
                <a:srgbClr val="99FF99"/>
              </a:gs>
              <a:gs pos="100000">
                <a:srgbClr val="477647"/>
              </a:gs>
            </a:gsLst>
            <a:lin ang="5400000" scaled="1"/>
          </a:gradFill>
          <a:ln w="1270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使用用例图</a:t>
            </a:r>
            <a:endParaRPr kumimoji="1" lang="zh-CN" altLang="en-US" sz="2400">
              <a:latin typeface="Times New Roman" panose="02020603050405020304" pitchFamily="18" charset="0"/>
              <a:ea typeface="宋体" panose="02010600030101010101" pitchFamily="2" charset="-122"/>
            </a:endParaRPr>
          </a:p>
        </p:txBody>
      </p:sp>
      <p:sp>
        <p:nvSpPr>
          <p:cNvPr id="15370" name="Rectangle 9">
            <a:extLst>
              <a:ext uri="{FF2B5EF4-FFF2-40B4-BE49-F238E27FC236}">
                <a16:creationId xmlns:a16="http://schemas.microsoft.com/office/drawing/2014/main" id="{2689ED3E-B585-459C-91BC-6AFF0C4B12F2}"/>
              </a:ext>
            </a:extLst>
          </p:cNvPr>
          <p:cNvSpPr>
            <a:spLocks noChangeArrowheads="1"/>
          </p:cNvSpPr>
          <p:nvPr/>
        </p:nvSpPr>
        <p:spPr bwMode="auto">
          <a:xfrm>
            <a:off x="1295400" y="1600200"/>
            <a:ext cx="1828800" cy="457200"/>
          </a:xfrm>
          <a:prstGeom prst="rect">
            <a:avLst/>
          </a:prstGeom>
          <a:gradFill rotWithShape="0">
            <a:gsLst>
              <a:gs pos="0">
                <a:srgbClr val="99FF99"/>
              </a:gs>
              <a:gs pos="100000">
                <a:srgbClr val="477647"/>
              </a:gs>
            </a:gsLst>
            <a:lin ang="5400000" scaled="1"/>
          </a:gradFill>
          <a:ln w="1270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事件流</a:t>
            </a:r>
            <a:endParaRPr kumimoji="1" lang="zh-CN" altLang="en-US" sz="2400">
              <a:latin typeface="Times New Roman" panose="02020603050405020304" pitchFamily="18" charset="0"/>
              <a:ea typeface="宋体" panose="02010600030101010101" pitchFamily="2" charset="-122"/>
            </a:endParaRPr>
          </a:p>
        </p:txBody>
      </p:sp>
      <p:sp>
        <p:nvSpPr>
          <p:cNvPr id="15371" name="Rectangle 10">
            <a:extLst>
              <a:ext uri="{FF2B5EF4-FFF2-40B4-BE49-F238E27FC236}">
                <a16:creationId xmlns:a16="http://schemas.microsoft.com/office/drawing/2014/main" id="{D8BB0EBF-2D60-4F97-A363-DA281A003B0C}"/>
              </a:ext>
            </a:extLst>
          </p:cNvPr>
          <p:cNvSpPr>
            <a:spLocks noChangeArrowheads="1"/>
          </p:cNvSpPr>
          <p:nvPr/>
        </p:nvSpPr>
        <p:spPr bwMode="auto">
          <a:xfrm>
            <a:off x="1295400" y="2362200"/>
            <a:ext cx="1828800" cy="457200"/>
          </a:xfrm>
          <a:prstGeom prst="rect">
            <a:avLst/>
          </a:prstGeom>
          <a:gradFill rotWithShape="0">
            <a:gsLst>
              <a:gs pos="0">
                <a:srgbClr val="99FF99"/>
              </a:gs>
              <a:gs pos="100000">
                <a:srgbClr val="477647"/>
              </a:gs>
            </a:gsLst>
            <a:lin ang="5400000" scaled="1"/>
          </a:gradFill>
          <a:ln w="1270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脚本</a:t>
            </a:r>
            <a:endParaRPr kumimoji="1" lang="zh-CN" altLang="en-US" sz="2400">
              <a:latin typeface="Times New Roman" panose="02020603050405020304" pitchFamily="18" charset="0"/>
              <a:ea typeface="宋体" panose="02010600030101010101" pitchFamily="2" charset="-122"/>
            </a:endParaRPr>
          </a:p>
        </p:txBody>
      </p:sp>
      <p:sp>
        <p:nvSpPr>
          <p:cNvPr id="15372" name="Rectangle 11">
            <a:extLst>
              <a:ext uri="{FF2B5EF4-FFF2-40B4-BE49-F238E27FC236}">
                <a16:creationId xmlns:a16="http://schemas.microsoft.com/office/drawing/2014/main" id="{CEC75D78-5C13-4835-9E6D-7E5CD7E5ADE0}"/>
              </a:ext>
            </a:extLst>
          </p:cNvPr>
          <p:cNvSpPr>
            <a:spLocks noChangeArrowheads="1"/>
          </p:cNvSpPr>
          <p:nvPr/>
        </p:nvSpPr>
        <p:spPr bwMode="auto">
          <a:xfrm>
            <a:off x="609600" y="685800"/>
            <a:ext cx="2971800" cy="2438400"/>
          </a:xfrm>
          <a:prstGeom prst="rect">
            <a:avLst/>
          </a:prstGeom>
          <a:noFill/>
          <a:ln w="19050" cap="rnd">
            <a:solidFill>
              <a:srgbClr val="FF0000"/>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15373" name="Text Box 12">
            <a:extLst>
              <a:ext uri="{FF2B5EF4-FFF2-40B4-BE49-F238E27FC236}">
                <a16:creationId xmlns:a16="http://schemas.microsoft.com/office/drawing/2014/main" id="{B3A82B3C-DC60-4AA7-B73F-86158ADF8EDE}"/>
              </a:ext>
            </a:extLst>
          </p:cNvPr>
          <p:cNvSpPr txBox="1">
            <a:spLocks noChangeArrowheads="1"/>
          </p:cNvSpPr>
          <p:nvPr/>
        </p:nvSpPr>
        <p:spPr bwMode="auto">
          <a:xfrm>
            <a:off x="609600" y="762000"/>
            <a:ext cx="47307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lnSpc>
                <a:spcPct val="80000"/>
              </a:lnSpc>
              <a:spcBef>
                <a:spcPct val="0"/>
              </a:spcBef>
              <a:buClrTx/>
              <a:buSzTx/>
              <a:buFontTx/>
              <a:buNone/>
            </a:pPr>
            <a:r>
              <a:rPr kumimoji="1" lang="zh-CN" altLang="en-US" sz="2400" b="1">
                <a:solidFill>
                  <a:srgbClr val="FF6600"/>
                </a:solidFill>
                <a:latin typeface="Times New Roman" panose="02020603050405020304" pitchFamily="18" charset="0"/>
                <a:ea typeface="隶书" panose="02010509060101010101" pitchFamily="49" charset="-122"/>
              </a:rPr>
              <a:t>事务模型分析</a:t>
            </a:r>
            <a:endParaRPr kumimoji="1" lang="zh-CN" altLang="en-US" sz="2400">
              <a:solidFill>
                <a:srgbClr val="FF6600"/>
              </a:solidFill>
              <a:latin typeface="Times New Roman" panose="02020603050405020304" pitchFamily="18" charset="0"/>
              <a:ea typeface="宋体" panose="02010600030101010101" pitchFamily="2" charset="-122"/>
            </a:endParaRPr>
          </a:p>
        </p:txBody>
      </p:sp>
      <p:sp>
        <p:nvSpPr>
          <p:cNvPr id="15374" name="Line 13">
            <a:extLst>
              <a:ext uri="{FF2B5EF4-FFF2-40B4-BE49-F238E27FC236}">
                <a16:creationId xmlns:a16="http://schemas.microsoft.com/office/drawing/2014/main" id="{B1006B1C-254E-4D64-A081-3563F94E8FE0}"/>
              </a:ext>
            </a:extLst>
          </p:cNvPr>
          <p:cNvSpPr>
            <a:spLocks noChangeShapeType="1"/>
          </p:cNvSpPr>
          <p:nvPr/>
        </p:nvSpPr>
        <p:spPr bwMode="auto">
          <a:xfrm>
            <a:off x="6324600" y="1905000"/>
            <a:ext cx="0" cy="304800"/>
          </a:xfrm>
          <a:prstGeom prst="line">
            <a:avLst/>
          </a:prstGeom>
          <a:noFill/>
          <a:ln w="19050" cap="sq">
            <a:solidFill>
              <a:schemeClr val="bg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5" name="Line 14">
            <a:extLst>
              <a:ext uri="{FF2B5EF4-FFF2-40B4-BE49-F238E27FC236}">
                <a16:creationId xmlns:a16="http://schemas.microsoft.com/office/drawing/2014/main" id="{29BA4AD5-85FD-4D0C-8C9D-C5673CFB2A09}"/>
              </a:ext>
            </a:extLst>
          </p:cNvPr>
          <p:cNvSpPr>
            <a:spLocks noChangeShapeType="1"/>
          </p:cNvSpPr>
          <p:nvPr/>
        </p:nvSpPr>
        <p:spPr bwMode="auto">
          <a:xfrm>
            <a:off x="6324600" y="1143000"/>
            <a:ext cx="0" cy="304800"/>
          </a:xfrm>
          <a:prstGeom prst="line">
            <a:avLst/>
          </a:prstGeom>
          <a:noFill/>
          <a:ln w="19050" cap="sq">
            <a:solidFill>
              <a:schemeClr val="bg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6" name="Rectangle 15">
            <a:extLst>
              <a:ext uri="{FF2B5EF4-FFF2-40B4-BE49-F238E27FC236}">
                <a16:creationId xmlns:a16="http://schemas.microsoft.com/office/drawing/2014/main" id="{B4A227A7-F5BD-4018-B7D9-6516519D93AD}"/>
              </a:ext>
            </a:extLst>
          </p:cNvPr>
          <p:cNvSpPr>
            <a:spLocks noChangeArrowheads="1"/>
          </p:cNvSpPr>
          <p:nvPr/>
        </p:nvSpPr>
        <p:spPr bwMode="auto">
          <a:xfrm>
            <a:off x="4419600" y="685800"/>
            <a:ext cx="3810000" cy="457200"/>
          </a:xfrm>
          <a:prstGeom prst="rect">
            <a:avLst/>
          </a:prstGeom>
          <a:gradFill rotWithShape="0">
            <a:gsLst>
              <a:gs pos="0">
                <a:srgbClr val="99FF99"/>
              </a:gs>
              <a:gs pos="100000">
                <a:srgbClr val="477647"/>
              </a:gs>
            </a:gsLst>
            <a:lin ang="5400000" scaled="1"/>
          </a:gradFill>
          <a:ln w="1270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相互作用图</a:t>
            </a:r>
            <a:r>
              <a:rPr kumimoji="1" lang="en-US" altLang="zh-CN" sz="2400" b="1">
                <a:solidFill>
                  <a:srgbClr val="0000FF"/>
                </a:solidFill>
                <a:latin typeface="Times New Roman" panose="02020603050405020304" pitchFamily="18" charset="0"/>
                <a:ea typeface="仿宋_GB2312" panose="02010609030101010101" pitchFamily="49" charset="-122"/>
              </a:rPr>
              <a:t>(</a:t>
            </a:r>
            <a:r>
              <a:rPr kumimoji="1" lang="zh-CN" altLang="en-US" sz="2400" b="1">
                <a:solidFill>
                  <a:srgbClr val="0000FF"/>
                </a:solidFill>
                <a:latin typeface="Times New Roman" panose="02020603050405020304" pitchFamily="18" charset="0"/>
                <a:ea typeface="仿宋_GB2312" panose="02010609030101010101" pitchFamily="49" charset="-122"/>
              </a:rPr>
              <a:t>顺序图</a:t>
            </a:r>
            <a:r>
              <a:rPr kumimoji="1" lang="en-US" altLang="zh-CN" sz="2400" b="1">
                <a:solidFill>
                  <a:srgbClr val="0000FF"/>
                </a:solidFill>
                <a:latin typeface="Times New Roman" panose="02020603050405020304" pitchFamily="18" charset="0"/>
                <a:ea typeface="仿宋_GB2312" panose="02010609030101010101" pitchFamily="49" charset="-122"/>
              </a:rPr>
              <a:t>,</a:t>
            </a:r>
            <a:r>
              <a:rPr kumimoji="1" lang="zh-CN" altLang="en-US" sz="2400" b="1">
                <a:solidFill>
                  <a:srgbClr val="0000FF"/>
                </a:solidFill>
                <a:latin typeface="Times New Roman" panose="02020603050405020304" pitchFamily="18" charset="0"/>
                <a:ea typeface="仿宋_GB2312" panose="02010609030101010101" pitchFamily="49" charset="-122"/>
              </a:rPr>
              <a:t>协作图</a:t>
            </a:r>
            <a:r>
              <a:rPr kumimoji="1" lang="en-US" altLang="zh-CN" sz="2400" b="1">
                <a:solidFill>
                  <a:srgbClr val="0000FF"/>
                </a:solidFill>
                <a:latin typeface="Times New Roman" panose="02020603050405020304" pitchFamily="18" charset="0"/>
                <a:ea typeface="仿宋_GB2312" panose="02010609030101010101" pitchFamily="49" charset="-122"/>
              </a:rPr>
              <a:t>)</a:t>
            </a:r>
            <a:endParaRPr kumimoji="1" lang="en-US" altLang="zh-CN" sz="2400">
              <a:latin typeface="Times New Roman" panose="02020603050405020304" pitchFamily="18" charset="0"/>
              <a:ea typeface="宋体" panose="02010600030101010101" pitchFamily="2" charset="-122"/>
            </a:endParaRPr>
          </a:p>
        </p:txBody>
      </p:sp>
      <p:sp>
        <p:nvSpPr>
          <p:cNvPr id="15377" name="Rectangle 16">
            <a:extLst>
              <a:ext uri="{FF2B5EF4-FFF2-40B4-BE49-F238E27FC236}">
                <a16:creationId xmlns:a16="http://schemas.microsoft.com/office/drawing/2014/main" id="{FCB4EB3E-F5F5-4B75-AF73-49BE37980339}"/>
              </a:ext>
            </a:extLst>
          </p:cNvPr>
          <p:cNvSpPr>
            <a:spLocks noChangeArrowheads="1"/>
          </p:cNvSpPr>
          <p:nvPr/>
        </p:nvSpPr>
        <p:spPr bwMode="auto">
          <a:xfrm>
            <a:off x="5334000" y="1447800"/>
            <a:ext cx="1828800" cy="457200"/>
          </a:xfrm>
          <a:prstGeom prst="rect">
            <a:avLst/>
          </a:prstGeom>
          <a:gradFill rotWithShape="0">
            <a:gsLst>
              <a:gs pos="0">
                <a:srgbClr val="99FF99"/>
              </a:gs>
              <a:gs pos="100000">
                <a:srgbClr val="477647"/>
              </a:gs>
            </a:gsLst>
            <a:lin ang="5400000" scaled="1"/>
          </a:gradFill>
          <a:ln w="1270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对象</a:t>
            </a:r>
            <a:r>
              <a:rPr kumimoji="1" lang="en-US" altLang="zh-CN" sz="2400" b="1">
                <a:solidFill>
                  <a:srgbClr val="0000FF"/>
                </a:solidFill>
                <a:latin typeface="Times New Roman" panose="02020603050405020304" pitchFamily="18" charset="0"/>
                <a:ea typeface="仿宋_GB2312" panose="02010609030101010101" pitchFamily="49" charset="-122"/>
              </a:rPr>
              <a:t>&amp;</a:t>
            </a:r>
            <a:r>
              <a:rPr kumimoji="1" lang="zh-CN" altLang="en-US" sz="2400" b="1">
                <a:solidFill>
                  <a:srgbClr val="0000FF"/>
                </a:solidFill>
                <a:latin typeface="Times New Roman" panose="02020603050405020304" pitchFamily="18" charset="0"/>
                <a:ea typeface="仿宋_GB2312" panose="02010609030101010101" pitchFamily="49" charset="-122"/>
              </a:rPr>
              <a:t>类</a:t>
            </a:r>
            <a:endParaRPr kumimoji="1" lang="zh-CN" altLang="en-US" sz="2400">
              <a:latin typeface="Times New Roman" panose="02020603050405020304" pitchFamily="18" charset="0"/>
              <a:ea typeface="宋体" panose="02010600030101010101" pitchFamily="2" charset="-122"/>
            </a:endParaRPr>
          </a:p>
        </p:txBody>
      </p:sp>
      <p:sp>
        <p:nvSpPr>
          <p:cNvPr id="15378" name="Rectangle 17">
            <a:extLst>
              <a:ext uri="{FF2B5EF4-FFF2-40B4-BE49-F238E27FC236}">
                <a16:creationId xmlns:a16="http://schemas.microsoft.com/office/drawing/2014/main" id="{4706D5C0-3024-4434-8727-DB3728CB8779}"/>
              </a:ext>
            </a:extLst>
          </p:cNvPr>
          <p:cNvSpPr>
            <a:spLocks noChangeArrowheads="1"/>
          </p:cNvSpPr>
          <p:nvPr/>
        </p:nvSpPr>
        <p:spPr bwMode="auto">
          <a:xfrm>
            <a:off x="5334000" y="2209800"/>
            <a:ext cx="1828800" cy="457200"/>
          </a:xfrm>
          <a:prstGeom prst="rect">
            <a:avLst/>
          </a:prstGeom>
          <a:gradFill rotWithShape="0">
            <a:gsLst>
              <a:gs pos="0">
                <a:srgbClr val="99FF99"/>
              </a:gs>
              <a:gs pos="100000">
                <a:srgbClr val="477647"/>
              </a:gs>
            </a:gsLst>
            <a:lin ang="5400000" scaled="1"/>
          </a:gradFill>
          <a:ln w="1270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对象图</a:t>
            </a:r>
            <a:r>
              <a:rPr kumimoji="1" lang="en-US" altLang="zh-CN" sz="2400" b="1">
                <a:solidFill>
                  <a:srgbClr val="0000FF"/>
                </a:solidFill>
                <a:latin typeface="Times New Roman" panose="02020603050405020304" pitchFamily="18" charset="0"/>
                <a:ea typeface="仿宋_GB2312" panose="02010609030101010101" pitchFamily="49" charset="-122"/>
              </a:rPr>
              <a:t>,</a:t>
            </a:r>
            <a:r>
              <a:rPr kumimoji="1" lang="zh-CN" altLang="en-US" sz="2400" b="1">
                <a:solidFill>
                  <a:srgbClr val="0000FF"/>
                </a:solidFill>
                <a:latin typeface="Times New Roman" panose="02020603050405020304" pitchFamily="18" charset="0"/>
                <a:ea typeface="仿宋_GB2312" panose="02010609030101010101" pitchFamily="49" charset="-122"/>
              </a:rPr>
              <a:t>类图</a:t>
            </a:r>
            <a:endParaRPr kumimoji="1" lang="zh-CN" altLang="en-US" sz="2400">
              <a:latin typeface="Times New Roman" panose="02020603050405020304" pitchFamily="18" charset="0"/>
              <a:ea typeface="宋体" panose="02010600030101010101" pitchFamily="2" charset="-122"/>
            </a:endParaRPr>
          </a:p>
        </p:txBody>
      </p:sp>
      <p:sp>
        <p:nvSpPr>
          <p:cNvPr id="15379" name="Line 18">
            <a:extLst>
              <a:ext uri="{FF2B5EF4-FFF2-40B4-BE49-F238E27FC236}">
                <a16:creationId xmlns:a16="http://schemas.microsoft.com/office/drawing/2014/main" id="{A800771C-641C-47B3-9D7C-BD6F7EC3385B}"/>
              </a:ext>
            </a:extLst>
          </p:cNvPr>
          <p:cNvSpPr>
            <a:spLocks noChangeShapeType="1"/>
          </p:cNvSpPr>
          <p:nvPr/>
        </p:nvSpPr>
        <p:spPr bwMode="auto">
          <a:xfrm>
            <a:off x="6324600" y="3429000"/>
            <a:ext cx="0" cy="304800"/>
          </a:xfrm>
          <a:prstGeom prst="line">
            <a:avLst/>
          </a:prstGeom>
          <a:noFill/>
          <a:ln w="19050" cap="sq">
            <a:solidFill>
              <a:schemeClr val="bg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0" name="Rectangle 19">
            <a:extLst>
              <a:ext uri="{FF2B5EF4-FFF2-40B4-BE49-F238E27FC236}">
                <a16:creationId xmlns:a16="http://schemas.microsoft.com/office/drawing/2014/main" id="{8D8BDC1C-463E-4A7B-BB49-4C6C61F57B1C}"/>
              </a:ext>
            </a:extLst>
          </p:cNvPr>
          <p:cNvSpPr>
            <a:spLocks noChangeArrowheads="1"/>
          </p:cNvSpPr>
          <p:nvPr/>
        </p:nvSpPr>
        <p:spPr bwMode="auto">
          <a:xfrm>
            <a:off x="5334000" y="2971800"/>
            <a:ext cx="1828800" cy="457200"/>
          </a:xfrm>
          <a:prstGeom prst="rect">
            <a:avLst/>
          </a:prstGeom>
          <a:gradFill rotWithShape="0">
            <a:gsLst>
              <a:gs pos="0">
                <a:srgbClr val="99FF99"/>
              </a:gs>
              <a:gs pos="100000">
                <a:srgbClr val="477647"/>
              </a:gs>
            </a:gsLst>
            <a:lin ang="5400000" scaled="1"/>
          </a:gradFill>
          <a:ln w="1270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类分组</a:t>
            </a:r>
            <a:endParaRPr kumimoji="1" lang="zh-CN" altLang="en-US" sz="2400">
              <a:latin typeface="Times New Roman" panose="02020603050405020304" pitchFamily="18" charset="0"/>
              <a:ea typeface="宋体" panose="02010600030101010101" pitchFamily="2" charset="-122"/>
            </a:endParaRPr>
          </a:p>
        </p:txBody>
      </p:sp>
      <p:sp>
        <p:nvSpPr>
          <p:cNvPr id="15381" name="Rectangle 20">
            <a:extLst>
              <a:ext uri="{FF2B5EF4-FFF2-40B4-BE49-F238E27FC236}">
                <a16:creationId xmlns:a16="http://schemas.microsoft.com/office/drawing/2014/main" id="{F21568D2-0728-4C0A-B7B5-033A6FC891A2}"/>
              </a:ext>
            </a:extLst>
          </p:cNvPr>
          <p:cNvSpPr>
            <a:spLocks noChangeArrowheads="1"/>
          </p:cNvSpPr>
          <p:nvPr/>
        </p:nvSpPr>
        <p:spPr bwMode="auto">
          <a:xfrm>
            <a:off x="5334000" y="3733800"/>
            <a:ext cx="1828800" cy="457200"/>
          </a:xfrm>
          <a:prstGeom prst="rect">
            <a:avLst/>
          </a:prstGeom>
          <a:gradFill rotWithShape="0">
            <a:gsLst>
              <a:gs pos="0">
                <a:srgbClr val="99FF99"/>
              </a:gs>
              <a:gs pos="100000">
                <a:srgbClr val="477647"/>
              </a:gs>
            </a:gsLst>
            <a:lin ang="5400000" scaled="1"/>
          </a:gradFill>
          <a:ln w="1270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包图</a:t>
            </a:r>
            <a:endParaRPr kumimoji="1" lang="zh-CN" altLang="en-US" sz="2400">
              <a:latin typeface="Times New Roman" panose="02020603050405020304" pitchFamily="18" charset="0"/>
              <a:ea typeface="宋体" panose="02010600030101010101" pitchFamily="2" charset="-122"/>
            </a:endParaRPr>
          </a:p>
        </p:txBody>
      </p:sp>
      <p:sp>
        <p:nvSpPr>
          <p:cNvPr id="15382" name="Line 21">
            <a:extLst>
              <a:ext uri="{FF2B5EF4-FFF2-40B4-BE49-F238E27FC236}">
                <a16:creationId xmlns:a16="http://schemas.microsoft.com/office/drawing/2014/main" id="{B5D72852-90CD-462A-82E3-005E8D6027B6}"/>
              </a:ext>
            </a:extLst>
          </p:cNvPr>
          <p:cNvSpPr>
            <a:spLocks noChangeShapeType="1"/>
          </p:cNvSpPr>
          <p:nvPr/>
        </p:nvSpPr>
        <p:spPr bwMode="auto">
          <a:xfrm>
            <a:off x="6324600" y="4953000"/>
            <a:ext cx="0" cy="304800"/>
          </a:xfrm>
          <a:prstGeom prst="line">
            <a:avLst/>
          </a:prstGeom>
          <a:noFill/>
          <a:ln w="19050" cap="sq">
            <a:solidFill>
              <a:schemeClr val="bg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Rectangle 22">
            <a:extLst>
              <a:ext uri="{FF2B5EF4-FFF2-40B4-BE49-F238E27FC236}">
                <a16:creationId xmlns:a16="http://schemas.microsoft.com/office/drawing/2014/main" id="{33CA4FBF-5297-4AAA-9EA2-12ECB753A224}"/>
              </a:ext>
            </a:extLst>
          </p:cNvPr>
          <p:cNvSpPr>
            <a:spLocks noChangeArrowheads="1"/>
          </p:cNvSpPr>
          <p:nvPr/>
        </p:nvSpPr>
        <p:spPr bwMode="auto">
          <a:xfrm>
            <a:off x="5334000" y="4495800"/>
            <a:ext cx="1828800" cy="457200"/>
          </a:xfrm>
          <a:prstGeom prst="rect">
            <a:avLst/>
          </a:prstGeom>
          <a:gradFill rotWithShape="0">
            <a:gsLst>
              <a:gs pos="0">
                <a:srgbClr val="99FF99"/>
              </a:gs>
              <a:gs pos="100000">
                <a:srgbClr val="477647"/>
              </a:gs>
            </a:gsLst>
            <a:lin ang="5400000" scaled="1"/>
          </a:gradFill>
          <a:ln w="1270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状态图</a:t>
            </a:r>
            <a:endParaRPr kumimoji="1" lang="zh-CN" altLang="en-US" sz="2400">
              <a:latin typeface="Times New Roman" panose="02020603050405020304" pitchFamily="18" charset="0"/>
              <a:ea typeface="宋体" panose="02010600030101010101" pitchFamily="2" charset="-122"/>
            </a:endParaRPr>
          </a:p>
        </p:txBody>
      </p:sp>
      <p:sp>
        <p:nvSpPr>
          <p:cNvPr id="15384" name="Line 23">
            <a:extLst>
              <a:ext uri="{FF2B5EF4-FFF2-40B4-BE49-F238E27FC236}">
                <a16:creationId xmlns:a16="http://schemas.microsoft.com/office/drawing/2014/main" id="{889EC931-ACBB-4C13-8BDC-6F1F9AEF820E}"/>
              </a:ext>
            </a:extLst>
          </p:cNvPr>
          <p:cNvSpPr>
            <a:spLocks noChangeShapeType="1"/>
          </p:cNvSpPr>
          <p:nvPr/>
        </p:nvSpPr>
        <p:spPr bwMode="auto">
          <a:xfrm>
            <a:off x="6324600" y="5715000"/>
            <a:ext cx="0" cy="304800"/>
          </a:xfrm>
          <a:prstGeom prst="line">
            <a:avLst/>
          </a:prstGeom>
          <a:noFill/>
          <a:ln w="19050" cap="sq">
            <a:solidFill>
              <a:schemeClr val="bg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Rectangle 24">
            <a:extLst>
              <a:ext uri="{FF2B5EF4-FFF2-40B4-BE49-F238E27FC236}">
                <a16:creationId xmlns:a16="http://schemas.microsoft.com/office/drawing/2014/main" id="{C9CE5BB5-F05C-4A37-B976-0ACD4F9EC42B}"/>
              </a:ext>
            </a:extLst>
          </p:cNvPr>
          <p:cNvSpPr>
            <a:spLocks noChangeArrowheads="1"/>
          </p:cNvSpPr>
          <p:nvPr/>
        </p:nvSpPr>
        <p:spPr bwMode="auto">
          <a:xfrm>
            <a:off x="5334000" y="5257800"/>
            <a:ext cx="1828800" cy="457200"/>
          </a:xfrm>
          <a:prstGeom prst="rect">
            <a:avLst/>
          </a:prstGeom>
          <a:gradFill rotWithShape="0">
            <a:gsLst>
              <a:gs pos="0">
                <a:srgbClr val="99FF99"/>
              </a:gs>
              <a:gs pos="100000">
                <a:srgbClr val="477647"/>
              </a:gs>
            </a:gsLst>
            <a:lin ang="5400000" scaled="1"/>
          </a:gradFill>
          <a:ln w="1270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构件图</a:t>
            </a:r>
            <a:endParaRPr kumimoji="1" lang="zh-CN" altLang="en-US" sz="2400">
              <a:latin typeface="Times New Roman" panose="02020603050405020304" pitchFamily="18" charset="0"/>
              <a:ea typeface="宋体" panose="02010600030101010101" pitchFamily="2" charset="-122"/>
            </a:endParaRPr>
          </a:p>
        </p:txBody>
      </p:sp>
      <p:sp>
        <p:nvSpPr>
          <p:cNvPr id="15386" name="Rectangle 25">
            <a:extLst>
              <a:ext uri="{FF2B5EF4-FFF2-40B4-BE49-F238E27FC236}">
                <a16:creationId xmlns:a16="http://schemas.microsoft.com/office/drawing/2014/main" id="{3F114416-A501-4058-B70B-19AAA69616DF}"/>
              </a:ext>
            </a:extLst>
          </p:cNvPr>
          <p:cNvSpPr>
            <a:spLocks noChangeArrowheads="1"/>
          </p:cNvSpPr>
          <p:nvPr/>
        </p:nvSpPr>
        <p:spPr bwMode="auto">
          <a:xfrm>
            <a:off x="5334000" y="6019800"/>
            <a:ext cx="1828800" cy="457200"/>
          </a:xfrm>
          <a:prstGeom prst="rect">
            <a:avLst/>
          </a:prstGeom>
          <a:gradFill rotWithShape="0">
            <a:gsLst>
              <a:gs pos="0">
                <a:srgbClr val="99FF99"/>
              </a:gs>
              <a:gs pos="100000">
                <a:srgbClr val="477647"/>
              </a:gs>
            </a:gsLst>
            <a:lin ang="5400000" scaled="1"/>
          </a:gradFill>
          <a:ln w="1270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部署图</a:t>
            </a:r>
            <a:endParaRPr kumimoji="1" lang="zh-CN" altLang="en-US" sz="2400">
              <a:latin typeface="Times New Roman" panose="02020603050405020304" pitchFamily="18" charset="0"/>
              <a:ea typeface="宋体" panose="02010600030101010101" pitchFamily="2" charset="-122"/>
            </a:endParaRPr>
          </a:p>
        </p:txBody>
      </p:sp>
      <p:sp>
        <p:nvSpPr>
          <p:cNvPr id="15387" name="Line 26">
            <a:extLst>
              <a:ext uri="{FF2B5EF4-FFF2-40B4-BE49-F238E27FC236}">
                <a16:creationId xmlns:a16="http://schemas.microsoft.com/office/drawing/2014/main" id="{AFAF1E83-0DC8-47FD-9576-444B2B659B26}"/>
              </a:ext>
            </a:extLst>
          </p:cNvPr>
          <p:cNvSpPr>
            <a:spLocks noChangeShapeType="1"/>
          </p:cNvSpPr>
          <p:nvPr/>
        </p:nvSpPr>
        <p:spPr bwMode="auto">
          <a:xfrm>
            <a:off x="6324600" y="381000"/>
            <a:ext cx="0" cy="304800"/>
          </a:xfrm>
          <a:prstGeom prst="line">
            <a:avLst/>
          </a:prstGeom>
          <a:noFill/>
          <a:ln w="19050" cap="sq">
            <a:solidFill>
              <a:schemeClr val="bg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8" name="Text Box 27">
            <a:extLst>
              <a:ext uri="{FF2B5EF4-FFF2-40B4-BE49-F238E27FC236}">
                <a16:creationId xmlns:a16="http://schemas.microsoft.com/office/drawing/2014/main" id="{032376DF-2B43-4DA9-B1C5-7915B9C0201B}"/>
              </a:ext>
            </a:extLst>
          </p:cNvPr>
          <p:cNvSpPr txBox="1">
            <a:spLocks noChangeArrowheads="1"/>
          </p:cNvSpPr>
          <p:nvPr/>
        </p:nvSpPr>
        <p:spPr bwMode="auto">
          <a:xfrm>
            <a:off x="4419600" y="1831975"/>
            <a:ext cx="47307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lnSpc>
                <a:spcPct val="85000"/>
              </a:lnSpc>
              <a:spcBef>
                <a:spcPct val="0"/>
              </a:spcBef>
              <a:buClrTx/>
              <a:buSzTx/>
              <a:buFontTx/>
              <a:buNone/>
            </a:pPr>
            <a:r>
              <a:rPr kumimoji="1" lang="zh-CN" altLang="en-US" sz="2400" b="1">
                <a:solidFill>
                  <a:srgbClr val="FF6600"/>
                </a:solidFill>
                <a:latin typeface="Times New Roman" panose="02020603050405020304" pitchFamily="18" charset="0"/>
                <a:ea typeface="隶书" panose="02010509060101010101" pitchFamily="49" charset="-122"/>
              </a:rPr>
              <a:t>面向对象分析</a:t>
            </a:r>
            <a:endParaRPr kumimoji="1" lang="zh-CN" altLang="en-US" sz="2400">
              <a:solidFill>
                <a:srgbClr val="FF6600"/>
              </a:solidFill>
              <a:latin typeface="Times New Roman" panose="02020603050405020304" pitchFamily="18" charset="0"/>
              <a:ea typeface="宋体" panose="02010600030101010101" pitchFamily="2" charset="-122"/>
            </a:endParaRPr>
          </a:p>
        </p:txBody>
      </p:sp>
      <p:sp>
        <p:nvSpPr>
          <p:cNvPr id="15389" name="Rectangle 28">
            <a:extLst>
              <a:ext uri="{FF2B5EF4-FFF2-40B4-BE49-F238E27FC236}">
                <a16:creationId xmlns:a16="http://schemas.microsoft.com/office/drawing/2014/main" id="{18FC2764-BFCC-4490-89BE-1407A049A7A7}"/>
              </a:ext>
            </a:extLst>
          </p:cNvPr>
          <p:cNvSpPr>
            <a:spLocks noChangeArrowheads="1"/>
          </p:cNvSpPr>
          <p:nvPr/>
        </p:nvSpPr>
        <p:spPr bwMode="auto">
          <a:xfrm>
            <a:off x="4191000" y="582613"/>
            <a:ext cx="4267200" cy="6122987"/>
          </a:xfrm>
          <a:prstGeom prst="rect">
            <a:avLst/>
          </a:prstGeom>
          <a:noFill/>
          <a:ln w="19050" cap="rnd">
            <a:solidFill>
              <a:srgbClr val="FF0000"/>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15390" name="Line 29">
            <a:extLst>
              <a:ext uri="{FF2B5EF4-FFF2-40B4-BE49-F238E27FC236}">
                <a16:creationId xmlns:a16="http://schemas.microsoft.com/office/drawing/2014/main" id="{1AC02721-7DBD-4B8B-ADBF-CD02931C9C7F}"/>
              </a:ext>
            </a:extLst>
          </p:cNvPr>
          <p:cNvSpPr>
            <a:spLocks noChangeShapeType="1"/>
          </p:cNvSpPr>
          <p:nvPr/>
        </p:nvSpPr>
        <p:spPr bwMode="auto">
          <a:xfrm>
            <a:off x="2286000" y="3429000"/>
            <a:ext cx="1600200" cy="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1" name="Line 30">
            <a:extLst>
              <a:ext uri="{FF2B5EF4-FFF2-40B4-BE49-F238E27FC236}">
                <a16:creationId xmlns:a16="http://schemas.microsoft.com/office/drawing/2014/main" id="{DBEFFBB9-BBA4-438A-987F-5A5967E65DE9}"/>
              </a:ext>
            </a:extLst>
          </p:cNvPr>
          <p:cNvSpPr>
            <a:spLocks noChangeShapeType="1"/>
          </p:cNvSpPr>
          <p:nvPr/>
        </p:nvSpPr>
        <p:spPr bwMode="auto">
          <a:xfrm flipV="1">
            <a:off x="3886200" y="381000"/>
            <a:ext cx="0" cy="304800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2" name="Line 31">
            <a:extLst>
              <a:ext uri="{FF2B5EF4-FFF2-40B4-BE49-F238E27FC236}">
                <a16:creationId xmlns:a16="http://schemas.microsoft.com/office/drawing/2014/main" id="{2627A544-3388-452F-9106-BEC79EC13515}"/>
              </a:ext>
            </a:extLst>
          </p:cNvPr>
          <p:cNvSpPr>
            <a:spLocks noChangeShapeType="1"/>
          </p:cNvSpPr>
          <p:nvPr/>
        </p:nvSpPr>
        <p:spPr bwMode="auto">
          <a:xfrm flipH="1">
            <a:off x="3886200" y="381000"/>
            <a:ext cx="2438400" cy="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3" name="Line 32">
            <a:extLst>
              <a:ext uri="{FF2B5EF4-FFF2-40B4-BE49-F238E27FC236}">
                <a16:creationId xmlns:a16="http://schemas.microsoft.com/office/drawing/2014/main" id="{4C7D8E89-925B-48D6-B34A-1A0856DFBCB7}"/>
              </a:ext>
            </a:extLst>
          </p:cNvPr>
          <p:cNvSpPr>
            <a:spLocks noChangeShapeType="1"/>
          </p:cNvSpPr>
          <p:nvPr/>
        </p:nvSpPr>
        <p:spPr bwMode="auto">
          <a:xfrm flipH="1">
            <a:off x="1905000" y="3962400"/>
            <a:ext cx="2286000" cy="0"/>
          </a:xfrm>
          <a:prstGeom prst="line">
            <a:avLst/>
          </a:prstGeom>
          <a:noFill/>
          <a:ln w="19050" cap="sq">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4" name="Line 33">
            <a:extLst>
              <a:ext uri="{FF2B5EF4-FFF2-40B4-BE49-F238E27FC236}">
                <a16:creationId xmlns:a16="http://schemas.microsoft.com/office/drawing/2014/main" id="{E79A5C00-59AD-4E57-AE31-8DAE926E7B33}"/>
              </a:ext>
            </a:extLst>
          </p:cNvPr>
          <p:cNvSpPr>
            <a:spLocks noChangeShapeType="1"/>
          </p:cNvSpPr>
          <p:nvPr/>
        </p:nvSpPr>
        <p:spPr bwMode="auto">
          <a:xfrm flipV="1">
            <a:off x="1905000" y="3124200"/>
            <a:ext cx="0" cy="838200"/>
          </a:xfrm>
          <a:prstGeom prst="line">
            <a:avLst/>
          </a:prstGeom>
          <a:noFill/>
          <a:ln w="19050" cap="sq">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5" name="Text Box 34">
            <a:extLst>
              <a:ext uri="{FF2B5EF4-FFF2-40B4-BE49-F238E27FC236}">
                <a16:creationId xmlns:a16="http://schemas.microsoft.com/office/drawing/2014/main" id="{59197516-A0C7-450A-ADBB-B7784127B282}"/>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建模概述</a:t>
            </a: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5F731A-F373-4230-8E1E-BCA6B74CAB3B}"/>
              </a:ext>
            </a:extLst>
          </p:cNvPr>
          <p:cNvPicPr>
            <a:picLocks noChangeAspect="1"/>
          </p:cNvPicPr>
          <p:nvPr/>
        </p:nvPicPr>
        <p:blipFill>
          <a:blip r:embed="rId2"/>
          <a:stretch>
            <a:fillRect/>
          </a:stretch>
        </p:blipFill>
        <p:spPr>
          <a:xfrm>
            <a:off x="179512" y="21034"/>
            <a:ext cx="8812088" cy="6836965"/>
          </a:xfrm>
          <a:prstGeom prst="rect">
            <a:avLst/>
          </a:prstGeom>
        </p:spPr>
      </p:pic>
      <p:sp>
        <p:nvSpPr>
          <p:cNvPr id="16387" name="Rectangle 2">
            <a:extLst>
              <a:ext uri="{FF2B5EF4-FFF2-40B4-BE49-F238E27FC236}">
                <a16:creationId xmlns:a16="http://schemas.microsoft.com/office/drawing/2014/main" id="{DFFD6CEE-065D-4B1B-9070-AB17A453E993}"/>
              </a:ext>
            </a:extLst>
          </p:cNvPr>
          <p:cNvSpPr>
            <a:spLocks noChangeArrowheads="1"/>
          </p:cNvSpPr>
          <p:nvPr/>
        </p:nvSpPr>
        <p:spPr bwMode="auto">
          <a:xfrm>
            <a:off x="2957513" y="914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973828" name="Rectangle 4">
            <a:extLst>
              <a:ext uri="{FF2B5EF4-FFF2-40B4-BE49-F238E27FC236}">
                <a16:creationId xmlns:a16="http://schemas.microsoft.com/office/drawing/2014/main" id="{FCADC868-EADE-4F17-9AA1-A9C2828F3257}"/>
              </a:ext>
            </a:extLst>
          </p:cNvPr>
          <p:cNvSpPr>
            <a:spLocks noGrp="1" noChangeArrowheads="1"/>
          </p:cNvSpPr>
          <p:nvPr>
            <p:ph type="title"/>
          </p:nvPr>
        </p:nvSpPr>
        <p:spPr>
          <a:xfrm>
            <a:off x="6012160" y="5517232"/>
            <a:ext cx="3131840" cy="731167"/>
          </a:xfrm>
        </p:spPr>
        <p:txBody>
          <a:bodyPr/>
          <a:lstStyle/>
          <a:p>
            <a:pPr eaLnBrk="1" hangingPunct="1">
              <a:lnSpc>
                <a:spcPct val="110000"/>
              </a:lnSpc>
              <a:defRPr/>
            </a:pPr>
            <a:r>
              <a:rPr lang="en-US" altLang="zh-CN" sz="3200" dirty="0">
                <a:solidFill>
                  <a:srgbClr val="FF6600"/>
                </a:solidFill>
                <a:latin typeface="Times New Roman" pitchFamily="18" charset="0"/>
                <a:ea typeface="仿宋_GB2312" pitchFamily="49" charset="-122"/>
              </a:rPr>
              <a:t>UML</a:t>
            </a:r>
            <a:r>
              <a:rPr lang="zh-CN" altLang="en-US" sz="3200" dirty="0">
                <a:solidFill>
                  <a:srgbClr val="FF6600"/>
                </a:solidFill>
                <a:latin typeface="Times New Roman" pitchFamily="18" charset="0"/>
                <a:ea typeface="仿宋_GB2312" pitchFamily="49" charset="-122"/>
              </a:rPr>
              <a:t>基本模型</a:t>
            </a:r>
            <a:endParaRPr lang="zh-CN" altLang="en-US" dirty="0">
              <a:solidFill>
                <a:srgbClr val="FF6600"/>
              </a:solidFill>
              <a:latin typeface="Times New Roman" pitchFamily="18" charset="0"/>
            </a:endParaRP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a:extLst>
              <a:ext uri="{FF2B5EF4-FFF2-40B4-BE49-F238E27FC236}">
                <a16:creationId xmlns:a16="http://schemas.microsoft.com/office/drawing/2014/main" id="{258BA75C-EF9E-4FE3-907F-3CE8CD9ADEB6}"/>
              </a:ext>
            </a:extLst>
          </p:cNvPr>
          <p:cNvSpPr>
            <a:spLocks noGrp="1" noChangeArrowheads="1"/>
          </p:cNvSpPr>
          <p:nvPr>
            <p:ph type="title"/>
          </p:nvPr>
        </p:nvSpPr>
        <p:spPr>
          <a:xfrm>
            <a:off x="971550" y="404813"/>
            <a:ext cx="6096000" cy="838200"/>
          </a:xfrm>
        </p:spPr>
        <p:txBody>
          <a:bodyPr/>
          <a:lstStyle/>
          <a:p>
            <a:pPr eaLnBrk="1" hangingPunct="1">
              <a:defRPr/>
            </a:pPr>
            <a:r>
              <a:rPr lang="en-US" altLang="zh-CN" sz="3600">
                <a:solidFill>
                  <a:srgbClr val="FF6600"/>
                </a:solidFill>
                <a:latin typeface="Times New Roman" pitchFamily="18" charset="0"/>
                <a:ea typeface="仿宋_GB2312" pitchFamily="49" charset="-122"/>
              </a:rPr>
              <a:t>UML</a:t>
            </a:r>
            <a:r>
              <a:rPr lang="zh-CN" altLang="en-US" sz="3600">
                <a:solidFill>
                  <a:srgbClr val="FF6600"/>
                </a:solidFill>
                <a:latin typeface="仿宋_GB2312" pitchFamily="49" charset="-122"/>
                <a:ea typeface="仿宋_GB2312" pitchFamily="49" charset="-122"/>
              </a:rPr>
              <a:t>方法中的基本模型</a:t>
            </a:r>
            <a:endParaRPr lang="zh-CN" altLang="en-US">
              <a:solidFill>
                <a:srgbClr val="FF6600"/>
              </a:solidFill>
              <a:latin typeface="仿宋_GB2312" pitchFamily="49" charset="-122"/>
              <a:ea typeface="仿宋_GB2312" pitchFamily="49" charset="-122"/>
            </a:endParaRPr>
          </a:p>
        </p:txBody>
      </p:sp>
      <p:sp>
        <p:nvSpPr>
          <p:cNvPr id="17413" name="Text Box 4">
            <a:extLst>
              <a:ext uri="{FF2B5EF4-FFF2-40B4-BE49-F238E27FC236}">
                <a16:creationId xmlns:a16="http://schemas.microsoft.com/office/drawing/2014/main" id="{27F7428D-3811-429D-B547-5A237751CD8F}"/>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建模概述</a:t>
            </a:r>
          </a:p>
        </p:txBody>
      </p:sp>
      <p:pic>
        <p:nvPicPr>
          <p:cNvPr id="2" name="图片 1">
            <a:extLst>
              <a:ext uri="{FF2B5EF4-FFF2-40B4-BE49-F238E27FC236}">
                <a16:creationId xmlns:a16="http://schemas.microsoft.com/office/drawing/2014/main" id="{82336992-2608-4CAB-86DB-898C69CE46F2}"/>
              </a:ext>
            </a:extLst>
          </p:cNvPr>
          <p:cNvPicPr>
            <a:picLocks noChangeAspect="1"/>
          </p:cNvPicPr>
          <p:nvPr/>
        </p:nvPicPr>
        <p:blipFill>
          <a:blip r:embed="rId2"/>
          <a:stretch>
            <a:fillRect/>
          </a:stretch>
        </p:blipFill>
        <p:spPr>
          <a:xfrm>
            <a:off x="827584" y="1916832"/>
            <a:ext cx="7819268" cy="5131258"/>
          </a:xfrm>
          <a:prstGeom prst="rect">
            <a:avLst/>
          </a:prstGeom>
        </p:spPr>
      </p:pic>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D4584288-48C8-40FB-A6FF-234119D484B0}"/>
              </a:ext>
            </a:extLst>
          </p:cNvPr>
          <p:cNvSpPr>
            <a:spLocks noGrp="1"/>
          </p:cNvSpPr>
          <p:nvPr>
            <p:ph type="ftr" sz="quarter" idx="10"/>
          </p:nvPr>
        </p:nvSpPr>
        <p:spPr/>
        <p:txBody>
          <a:bodyPr/>
          <a:lstStyle/>
          <a:p>
            <a:pPr>
              <a:defRPr/>
            </a:pPr>
            <a:r>
              <a:rPr lang="zh-CN" altLang="en-US"/>
              <a:t>个人成果，妥善保存，请勿传播</a:t>
            </a:r>
          </a:p>
        </p:txBody>
      </p:sp>
      <p:sp>
        <p:nvSpPr>
          <p:cNvPr id="18435" name="Rectangle 2">
            <a:extLst>
              <a:ext uri="{FF2B5EF4-FFF2-40B4-BE49-F238E27FC236}">
                <a16:creationId xmlns:a16="http://schemas.microsoft.com/office/drawing/2014/main" id="{5C852356-CA2C-49BA-B7DB-E73BD3C9FD83}"/>
              </a:ext>
            </a:extLst>
          </p:cNvPr>
          <p:cNvSpPr>
            <a:spLocks noGrp="1" noChangeArrowheads="1"/>
          </p:cNvSpPr>
          <p:nvPr>
            <p:ph type="body" idx="1"/>
          </p:nvPr>
        </p:nvSpPr>
        <p:spPr>
          <a:xfrm>
            <a:off x="277813" y="1125538"/>
            <a:ext cx="8686800" cy="5545137"/>
          </a:xfrm>
        </p:spPr>
        <p:txBody>
          <a:bodyPr/>
          <a:lstStyle/>
          <a:p>
            <a:pPr algn="just" eaLnBrk="1" hangingPunct="1">
              <a:lnSpc>
                <a:spcPct val="110000"/>
              </a:lnSpc>
              <a:buClr>
                <a:srgbClr val="FF6600"/>
              </a:buClr>
              <a:buFontTx/>
              <a:buNone/>
            </a:pPr>
            <a:r>
              <a:rPr lang="en-US" altLang="zh-CN" sz="2800">
                <a:solidFill>
                  <a:srgbClr val="FFC000"/>
                </a:solidFill>
                <a:latin typeface="Times New Roman" panose="02020603050405020304" pitchFamily="18" charset="0"/>
                <a:ea typeface="楷体_GB2312" pitchFamily="49" charset="-122"/>
              </a:rPr>
              <a:t>1 </a:t>
            </a:r>
            <a:r>
              <a:rPr lang="zh-CN" altLang="en-US" sz="2800">
                <a:solidFill>
                  <a:srgbClr val="FFC000"/>
                </a:solidFill>
                <a:latin typeface="Times New Roman" panose="02020603050405020304" pitchFamily="18" charset="0"/>
                <a:ea typeface="楷体_GB2312" pitchFamily="49" charset="-122"/>
              </a:rPr>
              <a:t>用例图：</a:t>
            </a:r>
            <a:r>
              <a:rPr lang="zh-CN" altLang="en-US" sz="2800">
                <a:latin typeface="Times New Roman" panose="02020603050405020304" pitchFamily="18" charset="0"/>
                <a:ea typeface="楷体_GB2312" pitchFamily="49" charset="-122"/>
              </a:rPr>
              <a:t>从用户角度描述系统功能，并指出各功能的操作者。</a:t>
            </a:r>
          </a:p>
          <a:p>
            <a:pPr algn="just" eaLnBrk="1" hangingPunct="1">
              <a:lnSpc>
                <a:spcPct val="110000"/>
              </a:lnSpc>
              <a:buClr>
                <a:srgbClr val="FF6600"/>
              </a:buClr>
              <a:buFontTx/>
              <a:buNone/>
            </a:pPr>
            <a:r>
              <a:rPr lang="en-US" altLang="zh-CN" sz="2800">
                <a:solidFill>
                  <a:srgbClr val="FFC000"/>
                </a:solidFill>
                <a:latin typeface="Times New Roman" panose="02020603050405020304" pitchFamily="18" charset="0"/>
                <a:ea typeface="楷体_GB2312" pitchFamily="49" charset="-122"/>
              </a:rPr>
              <a:t>2 </a:t>
            </a:r>
            <a:r>
              <a:rPr lang="zh-CN" altLang="en-US" sz="2800">
                <a:solidFill>
                  <a:srgbClr val="FFC000"/>
                </a:solidFill>
                <a:latin typeface="Times New Roman" panose="02020603050405020304" pitchFamily="18" charset="0"/>
                <a:ea typeface="楷体_GB2312" pitchFamily="49" charset="-122"/>
              </a:rPr>
              <a:t>静态图：</a:t>
            </a:r>
            <a:r>
              <a:rPr lang="zh-CN" altLang="en-US" sz="2800">
                <a:latin typeface="Times New Roman" panose="02020603050405020304" pitchFamily="18" charset="0"/>
                <a:ea typeface="楷体_GB2312" pitchFamily="49" charset="-122"/>
              </a:rPr>
              <a:t>包括类图、对象图和包图。</a:t>
            </a:r>
          </a:p>
          <a:p>
            <a:pPr lvl="1" algn="just" eaLnBrk="1" hangingPunct="1">
              <a:lnSpc>
                <a:spcPct val="110000"/>
              </a:lnSpc>
              <a:buClr>
                <a:srgbClr val="FF6600"/>
              </a:buClr>
              <a:buFontTx/>
              <a:buChar char="•"/>
            </a:pPr>
            <a:r>
              <a:rPr lang="zh-CN" altLang="en-US" sz="2400">
                <a:solidFill>
                  <a:srgbClr val="FFC000"/>
                </a:solidFill>
                <a:latin typeface="Times New Roman" panose="02020603050405020304" pitchFamily="18" charset="0"/>
                <a:ea typeface="楷体_GB2312" pitchFamily="49" charset="-122"/>
              </a:rPr>
              <a:t>类图</a:t>
            </a:r>
            <a:r>
              <a:rPr lang="zh-CN" altLang="en-US" sz="2400">
                <a:latin typeface="Times New Roman" panose="02020603050405020304" pitchFamily="18" charset="0"/>
                <a:ea typeface="楷体_GB2312" pitchFamily="49" charset="-122"/>
              </a:rPr>
              <a:t>描述系统中类的静态结构。定义系统中的类，类之间的联系如关联、依赖、聚合，类的内部结构</a:t>
            </a:r>
            <a:r>
              <a:rPr lang="en-US" altLang="zh-CN" sz="2400">
                <a:latin typeface="Times New Roman" panose="02020603050405020304" pitchFamily="18" charset="0"/>
                <a:ea typeface="楷体_GB2312" pitchFamily="49" charset="-122"/>
              </a:rPr>
              <a:t>(</a:t>
            </a:r>
            <a:r>
              <a:rPr lang="zh-CN" altLang="en-US" sz="2400">
                <a:latin typeface="Times New Roman" panose="02020603050405020304" pitchFamily="18" charset="0"/>
                <a:ea typeface="楷体_GB2312" pitchFamily="49" charset="-122"/>
              </a:rPr>
              <a:t>类的属性和操作</a:t>
            </a:r>
            <a:r>
              <a:rPr lang="en-US" altLang="zh-CN" sz="2400">
                <a:latin typeface="Times New Roman" panose="02020603050405020304" pitchFamily="18" charset="0"/>
                <a:ea typeface="楷体_GB2312" pitchFamily="49" charset="-122"/>
              </a:rPr>
              <a:t>)</a:t>
            </a:r>
            <a:r>
              <a:rPr lang="zh-CN" altLang="en-US" sz="2400">
                <a:latin typeface="Times New Roman" panose="02020603050405020304" pitchFamily="18" charset="0"/>
                <a:ea typeface="楷体_GB2312" pitchFamily="49" charset="-122"/>
              </a:rPr>
              <a:t>。</a:t>
            </a:r>
          </a:p>
          <a:p>
            <a:pPr lvl="1" algn="just" eaLnBrk="1" hangingPunct="1">
              <a:lnSpc>
                <a:spcPct val="110000"/>
              </a:lnSpc>
              <a:buClr>
                <a:srgbClr val="FF6600"/>
              </a:buClr>
              <a:buFontTx/>
              <a:buChar char="•"/>
            </a:pPr>
            <a:r>
              <a:rPr lang="zh-CN" altLang="en-US" sz="2400">
                <a:solidFill>
                  <a:srgbClr val="FFC000"/>
                </a:solidFill>
                <a:latin typeface="Times New Roman" panose="02020603050405020304" pitchFamily="18" charset="0"/>
                <a:ea typeface="楷体_GB2312" pitchFamily="49" charset="-122"/>
              </a:rPr>
              <a:t>对象图</a:t>
            </a:r>
            <a:r>
              <a:rPr lang="zh-CN" altLang="en-US" sz="2400">
                <a:latin typeface="Times New Roman" panose="02020603050405020304" pitchFamily="18" charset="0"/>
                <a:ea typeface="楷体_GB2312" pitchFamily="49" charset="-122"/>
              </a:rPr>
              <a:t>是类图的实例，使用与类图完全相同的标识。</a:t>
            </a:r>
          </a:p>
          <a:p>
            <a:pPr lvl="1" algn="just" eaLnBrk="1" hangingPunct="1">
              <a:lnSpc>
                <a:spcPct val="110000"/>
              </a:lnSpc>
              <a:buClr>
                <a:srgbClr val="FF6600"/>
              </a:buClr>
              <a:buFontTx/>
              <a:buChar char="•"/>
            </a:pPr>
            <a:r>
              <a:rPr lang="zh-CN" altLang="en-US" sz="2400">
                <a:solidFill>
                  <a:srgbClr val="FFC000"/>
                </a:solidFill>
                <a:latin typeface="Times New Roman" panose="02020603050405020304" pitchFamily="18" charset="0"/>
                <a:ea typeface="楷体_GB2312" pitchFamily="49" charset="-122"/>
              </a:rPr>
              <a:t>包</a:t>
            </a:r>
            <a:r>
              <a:rPr lang="zh-CN" altLang="en-US" sz="2400">
                <a:latin typeface="Times New Roman" panose="02020603050405020304" pitchFamily="18" charset="0"/>
                <a:ea typeface="楷体_GB2312" pitchFamily="49" charset="-122"/>
              </a:rPr>
              <a:t>由包或类组成，表示包与包之间的关系。包图用于描述系统的分层结构。</a:t>
            </a:r>
          </a:p>
          <a:p>
            <a:pPr algn="just" eaLnBrk="1" hangingPunct="1">
              <a:lnSpc>
                <a:spcPct val="110000"/>
              </a:lnSpc>
              <a:buSzPct val="85000"/>
              <a:buFont typeface="宋体" panose="02010600030101010101" pitchFamily="2" charset="-122"/>
              <a:buNone/>
            </a:pPr>
            <a:r>
              <a:rPr lang="en-US" altLang="zh-CN" sz="2800">
                <a:solidFill>
                  <a:srgbClr val="FFC000"/>
                </a:solidFill>
                <a:latin typeface="Times New Roman" panose="02020603050405020304" pitchFamily="18" charset="0"/>
                <a:ea typeface="楷体_GB2312" pitchFamily="49" charset="-122"/>
              </a:rPr>
              <a:t>3 </a:t>
            </a:r>
            <a:r>
              <a:rPr lang="zh-CN" altLang="en-US" sz="2800">
                <a:solidFill>
                  <a:srgbClr val="FFC000"/>
                </a:solidFill>
                <a:latin typeface="Times New Roman" panose="02020603050405020304" pitchFamily="18" charset="0"/>
                <a:ea typeface="楷体_GB2312" pitchFamily="49" charset="-122"/>
              </a:rPr>
              <a:t>行为图</a:t>
            </a:r>
            <a:r>
              <a:rPr lang="zh-CN" altLang="en-US" sz="2800">
                <a:solidFill>
                  <a:srgbClr val="FF6600"/>
                </a:solidFill>
                <a:latin typeface="Times New Roman" panose="02020603050405020304" pitchFamily="18" charset="0"/>
                <a:ea typeface="楷体_GB2312" pitchFamily="49" charset="-122"/>
              </a:rPr>
              <a:t>：</a:t>
            </a:r>
            <a:r>
              <a:rPr lang="zh-CN" altLang="en-US" sz="2800">
                <a:latin typeface="Times New Roman" panose="02020603050405020304" pitchFamily="18" charset="0"/>
                <a:ea typeface="楷体_GB2312" pitchFamily="49" charset="-122"/>
              </a:rPr>
              <a:t>描述系统的动态模型和组成对象间的交互关系。</a:t>
            </a:r>
          </a:p>
        </p:txBody>
      </p:sp>
      <p:sp>
        <p:nvSpPr>
          <p:cNvPr id="18436" name="Text Box 3">
            <a:extLst>
              <a:ext uri="{FF2B5EF4-FFF2-40B4-BE49-F238E27FC236}">
                <a16:creationId xmlns:a16="http://schemas.microsoft.com/office/drawing/2014/main" id="{0A49464C-6669-48CB-BB96-A3AB3C921A05}"/>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建模概述</a:t>
            </a: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456091E8-D39C-44AF-94D8-FB06A4175F27}"/>
              </a:ext>
            </a:extLst>
          </p:cNvPr>
          <p:cNvSpPr>
            <a:spLocks noGrp="1"/>
          </p:cNvSpPr>
          <p:nvPr>
            <p:ph type="ftr" sz="quarter" idx="10"/>
          </p:nvPr>
        </p:nvSpPr>
        <p:spPr/>
        <p:txBody>
          <a:bodyPr/>
          <a:lstStyle/>
          <a:p>
            <a:pPr>
              <a:defRPr/>
            </a:pPr>
            <a:r>
              <a:rPr lang="zh-CN" altLang="en-US"/>
              <a:t>个人成果，妥善保存，请勿传播</a:t>
            </a:r>
          </a:p>
        </p:txBody>
      </p:sp>
      <p:sp>
        <p:nvSpPr>
          <p:cNvPr id="19459" name="Rectangle 2">
            <a:extLst>
              <a:ext uri="{FF2B5EF4-FFF2-40B4-BE49-F238E27FC236}">
                <a16:creationId xmlns:a16="http://schemas.microsoft.com/office/drawing/2014/main" id="{1241D47B-9F6E-4740-ACFF-27EB809D587B}"/>
              </a:ext>
            </a:extLst>
          </p:cNvPr>
          <p:cNvSpPr>
            <a:spLocks noGrp="1" noChangeArrowheads="1"/>
          </p:cNvSpPr>
          <p:nvPr>
            <p:ph type="body" idx="1"/>
          </p:nvPr>
        </p:nvSpPr>
        <p:spPr>
          <a:xfrm>
            <a:off x="228600" y="620713"/>
            <a:ext cx="8686800" cy="5932487"/>
          </a:xfrm>
        </p:spPr>
        <p:txBody>
          <a:bodyPr/>
          <a:lstStyle/>
          <a:p>
            <a:pPr lvl="1" algn="just" eaLnBrk="1" hangingPunct="1">
              <a:lnSpc>
                <a:spcPct val="110000"/>
              </a:lnSpc>
              <a:buClr>
                <a:srgbClr val="FF6600"/>
              </a:buClr>
              <a:buFontTx/>
              <a:buChar char="•"/>
            </a:pPr>
            <a:r>
              <a:rPr lang="zh-CN" altLang="en-US" sz="2600">
                <a:solidFill>
                  <a:srgbClr val="FFC000"/>
                </a:solidFill>
                <a:latin typeface="Times New Roman" panose="02020603050405020304" pitchFamily="18" charset="0"/>
                <a:ea typeface="楷体_GB2312" pitchFamily="49" charset="-122"/>
              </a:rPr>
              <a:t>状态图</a:t>
            </a:r>
            <a:r>
              <a:rPr lang="zh-CN" altLang="en-US" sz="2600">
                <a:latin typeface="Times New Roman" panose="02020603050405020304" pitchFamily="18" charset="0"/>
                <a:ea typeface="楷体_GB2312" pitchFamily="49" charset="-122"/>
              </a:rPr>
              <a:t>描述类的对象所有可能的状态以及事件发生时状态的转移条件。仅为那些有多个状态其行为受外界环境的影响并且发生改变的类画状态图。</a:t>
            </a:r>
          </a:p>
          <a:p>
            <a:pPr lvl="1" algn="just" eaLnBrk="1" hangingPunct="1">
              <a:lnSpc>
                <a:spcPct val="110000"/>
              </a:lnSpc>
              <a:buClr>
                <a:srgbClr val="FF6600"/>
              </a:buClr>
              <a:buFontTx/>
              <a:buChar char="•"/>
            </a:pPr>
            <a:r>
              <a:rPr lang="zh-CN" altLang="en-US" sz="2600">
                <a:solidFill>
                  <a:srgbClr val="FFC000"/>
                </a:solidFill>
                <a:latin typeface="Times New Roman" panose="02020603050405020304" pitchFamily="18" charset="0"/>
                <a:ea typeface="楷体_GB2312" pitchFamily="49" charset="-122"/>
              </a:rPr>
              <a:t>活动图</a:t>
            </a:r>
            <a:r>
              <a:rPr lang="zh-CN" altLang="en-US" sz="2600">
                <a:latin typeface="Times New Roman" panose="02020603050405020304" pitchFamily="18" charset="0"/>
                <a:ea typeface="楷体_GB2312" pitchFamily="49" charset="-122"/>
              </a:rPr>
              <a:t>描述满足用例要求所要进行的活动以及活动间的约束关系，有利于识别并行活动。</a:t>
            </a:r>
          </a:p>
          <a:p>
            <a:pPr algn="just" eaLnBrk="1" hangingPunct="1">
              <a:lnSpc>
                <a:spcPct val="110000"/>
              </a:lnSpc>
              <a:buClr>
                <a:srgbClr val="FF6600"/>
              </a:buClr>
              <a:buFontTx/>
              <a:buNone/>
            </a:pPr>
            <a:r>
              <a:rPr lang="en-US" altLang="zh-CN" sz="3000">
                <a:solidFill>
                  <a:srgbClr val="FFC000"/>
                </a:solidFill>
                <a:latin typeface="Times New Roman" panose="02020603050405020304" pitchFamily="18" charset="0"/>
                <a:ea typeface="楷体_GB2312" pitchFamily="49" charset="-122"/>
              </a:rPr>
              <a:t>4 </a:t>
            </a:r>
            <a:r>
              <a:rPr lang="zh-CN" altLang="en-US" sz="3000">
                <a:solidFill>
                  <a:srgbClr val="FFC000"/>
                </a:solidFill>
                <a:latin typeface="Times New Roman" panose="02020603050405020304" pitchFamily="18" charset="0"/>
                <a:ea typeface="楷体_GB2312" pitchFamily="49" charset="-122"/>
              </a:rPr>
              <a:t>交互图：</a:t>
            </a:r>
            <a:r>
              <a:rPr lang="zh-CN" altLang="en-US" sz="3000">
                <a:latin typeface="Times New Roman" panose="02020603050405020304" pitchFamily="18" charset="0"/>
                <a:ea typeface="楷体_GB2312" pitchFamily="49" charset="-122"/>
              </a:rPr>
              <a:t>描述对象间的交互关系。</a:t>
            </a:r>
          </a:p>
          <a:p>
            <a:pPr lvl="1" algn="just" eaLnBrk="1" hangingPunct="1">
              <a:lnSpc>
                <a:spcPct val="110000"/>
              </a:lnSpc>
              <a:buClr>
                <a:srgbClr val="FF6600"/>
              </a:buClr>
              <a:buFontTx/>
              <a:buChar char="•"/>
            </a:pPr>
            <a:r>
              <a:rPr lang="zh-CN" altLang="en-US" sz="2600">
                <a:solidFill>
                  <a:srgbClr val="FFC000"/>
                </a:solidFill>
                <a:latin typeface="Times New Roman" panose="02020603050405020304" pitchFamily="18" charset="0"/>
                <a:ea typeface="楷体_GB2312" pitchFamily="49" charset="-122"/>
              </a:rPr>
              <a:t>顺序图</a:t>
            </a:r>
            <a:r>
              <a:rPr lang="zh-CN" altLang="en-US" sz="2600">
                <a:latin typeface="Times New Roman" panose="02020603050405020304" pitchFamily="18" charset="0"/>
                <a:ea typeface="楷体_GB2312" pitchFamily="49" charset="-122"/>
              </a:rPr>
              <a:t>显示对象之间的动态合作关系，它强调对象之间消息发送的顺序，同时显示对象之间的交互。强调时间和顺序</a:t>
            </a:r>
          </a:p>
          <a:p>
            <a:pPr lvl="1" algn="just" eaLnBrk="1" hangingPunct="1">
              <a:lnSpc>
                <a:spcPct val="110000"/>
              </a:lnSpc>
              <a:buClr>
                <a:srgbClr val="FF6600"/>
              </a:buClr>
              <a:buFontTx/>
              <a:buChar char="•"/>
            </a:pPr>
            <a:r>
              <a:rPr lang="zh-CN" altLang="en-US" sz="2600">
                <a:solidFill>
                  <a:srgbClr val="FFC000"/>
                </a:solidFill>
                <a:latin typeface="Times New Roman" panose="02020603050405020304" pitchFamily="18" charset="0"/>
                <a:ea typeface="楷体_GB2312" pitchFamily="49" charset="-122"/>
              </a:rPr>
              <a:t>协作图</a:t>
            </a:r>
            <a:r>
              <a:rPr lang="zh-CN" altLang="en-US" sz="2600">
                <a:latin typeface="Times New Roman" panose="02020603050405020304" pitchFamily="18" charset="0"/>
                <a:ea typeface="楷体_GB2312" pitchFamily="49" charset="-122"/>
              </a:rPr>
              <a:t>描述对象间的协作关系，协作图跟顺序图相似，显示对象间的动态合作关系。协作图还显示对象以及它们之间的关系。强调上下级关系</a:t>
            </a:r>
          </a:p>
        </p:txBody>
      </p:sp>
      <p:sp>
        <p:nvSpPr>
          <p:cNvPr id="19460" name="Text Box 3">
            <a:extLst>
              <a:ext uri="{FF2B5EF4-FFF2-40B4-BE49-F238E27FC236}">
                <a16:creationId xmlns:a16="http://schemas.microsoft.com/office/drawing/2014/main" id="{3BF78AC2-6776-45B0-B198-6139A4AF8967}"/>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建模概述</a:t>
            </a:r>
          </a:p>
        </p:txBody>
      </p:sp>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13641ED-D7D4-4367-90DC-0761DA755563}"/>
              </a:ext>
            </a:extLst>
          </p:cNvPr>
          <p:cNvSpPr>
            <a:spLocks noGrp="1"/>
          </p:cNvSpPr>
          <p:nvPr>
            <p:ph type="ftr" sz="quarter" idx="10"/>
          </p:nvPr>
        </p:nvSpPr>
        <p:spPr/>
        <p:txBody>
          <a:bodyPr/>
          <a:lstStyle/>
          <a:p>
            <a:pPr>
              <a:defRPr/>
            </a:pPr>
            <a:r>
              <a:rPr lang="zh-CN" altLang="en-US"/>
              <a:t>个人成果，妥善保存，请勿传播</a:t>
            </a:r>
          </a:p>
        </p:txBody>
      </p:sp>
      <p:sp>
        <p:nvSpPr>
          <p:cNvPr id="20483" name="Rectangle 2">
            <a:extLst>
              <a:ext uri="{FF2B5EF4-FFF2-40B4-BE49-F238E27FC236}">
                <a16:creationId xmlns:a16="http://schemas.microsoft.com/office/drawing/2014/main" id="{FD0FCFC9-61BF-4B98-87EB-DD894085331B}"/>
              </a:ext>
            </a:extLst>
          </p:cNvPr>
          <p:cNvSpPr>
            <a:spLocks noGrp="1" noChangeArrowheads="1"/>
          </p:cNvSpPr>
          <p:nvPr>
            <p:ph type="body" idx="1"/>
          </p:nvPr>
        </p:nvSpPr>
        <p:spPr>
          <a:xfrm>
            <a:off x="228600" y="765175"/>
            <a:ext cx="8686800" cy="5788025"/>
          </a:xfrm>
        </p:spPr>
        <p:txBody>
          <a:bodyPr/>
          <a:lstStyle/>
          <a:p>
            <a:pPr algn="just" eaLnBrk="1" hangingPunct="1">
              <a:lnSpc>
                <a:spcPct val="110000"/>
              </a:lnSpc>
              <a:buClr>
                <a:srgbClr val="FF6600"/>
              </a:buClr>
              <a:buFontTx/>
              <a:buNone/>
            </a:pPr>
            <a:r>
              <a:rPr lang="en-US" altLang="zh-CN" sz="3000">
                <a:solidFill>
                  <a:srgbClr val="FFC000"/>
                </a:solidFill>
                <a:latin typeface="Times New Roman" panose="02020603050405020304" pitchFamily="18" charset="0"/>
                <a:ea typeface="楷体_GB2312" pitchFamily="49" charset="-122"/>
              </a:rPr>
              <a:t>5 </a:t>
            </a:r>
            <a:r>
              <a:rPr lang="zh-CN" altLang="en-US" sz="3000">
                <a:solidFill>
                  <a:srgbClr val="FFC000"/>
                </a:solidFill>
                <a:latin typeface="Times New Roman" panose="02020603050405020304" pitchFamily="18" charset="0"/>
                <a:ea typeface="楷体_GB2312" pitchFamily="49" charset="-122"/>
              </a:rPr>
              <a:t>实现图</a:t>
            </a:r>
          </a:p>
          <a:p>
            <a:pPr lvl="1" algn="just" eaLnBrk="1" hangingPunct="1">
              <a:lnSpc>
                <a:spcPct val="110000"/>
              </a:lnSpc>
              <a:buClr>
                <a:srgbClr val="FF6600"/>
              </a:buClr>
              <a:buFontTx/>
              <a:buChar char="•"/>
            </a:pPr>
            <a:r>
              <a:rPr lang="zh-CN" altLang="en-US" sz="2600">
                <a:solidFill>
                  <a:srgbClr val="FFC000"/>
                </a:solidFill>
                <a:latin typeface="Times New Roman" panose="02020603050405020304" pitchFamily="18" charset="0"/>
                <a:ea typeface="楷体_GB2312" pitchFamily="49" charset="-122"/>
              </a:rPr>
              <a:t>构件图</a:t>
            </a:r>
            <a:r>
              <a:rPr lang="zh-CN" altLang="en-US" sz="2600">
                <a:latin typeface="Times New Roman" panose="02020603050405020304" pitchFamily="18" charset="0"/>
                <a:ea typeface="楷体_GB2312" pitchFamily="49" charset="-122"/>
              </a:rPr>
              <a:t>描述代码部件的物理结构及各部件之间的依赖关系。一个部件可能是一个资源代码部件、一个二进制部件或一个可执行部件。它包含逻辑类或实现类的有关信息。</a:t>
            </a:r>
          </a:p>
          <a:p>
            <a:pPr lvl="1" algn="just" eaLnBrk="1" hangingPunct="1">
              <a:lnSpc>
                <a:spcPct val="110000"/>
              </a:lnSpc>
              <a:buClr>
                <a:srgbClr val="FF6600"/>
              </a:buClr>
              <a:buFontTx/>
              <a:buChar char="•"/>
            </a:pPr>
            <a:r>
              <a:rPr lang="zh-CN" altLang="en-US" sz="2600">
                <a:solidFill>
                  <a:srgbClr val="FFC000"/>
                </a:solidFill>
                <a:latin typeface="Times New Roman" panose="02020603050405020304" pitchFamily="18" charset="0"/>
                <a:ea typeface="楷体_GB2312" pitchFamily="49" charset="-122"/>
              </a:rPr>
              <a:t>部署图</a:t>
            </a:r>
            <a:r>
              <a:rPr lang="zh-CN" altLang="en-US" sz="2600">
                <a:latin typeface="Times New Roman" panose="02020603050405020304" pitchFamily="18" charset="0"/>
                <a:ea typeface="楷体_GB2312" pitchFamily="49" charset="-122"/>
              </a:rPr>
              <a:t>定义系统中软硬件的物理体系结构。它可以显示实际的计算机和设备</a:t>
            </a:r>
            <a:r>
              <a:rPr lang="en-US" altLang="zh-CN" sz="2600">
                <a:latin typeface="Times New Roman" panose="02020603050405020304" pitchFamily="18" charset="0"/>
                <a:ea typeface="楷体_GB2312" pitchFamily="49" charset="-122"/>
              </a:rPr>
              <a:t>(</a:t>
            </a:r>
            <a:r>
              <a:rPr lang="zh-CN" altLang="en-US" sz="2600">
                <a:latin typeface="Times New Roman" panose="02020603050405020304" pitchFamily="18" charset="0"/>
                <a:ea typeface="楷体_GB2312" pitchFamily="49" charset="-122"/>
              </a:rPr>
              <a:t>用节点表示</a:t>
            </a:r>
            <a:r>
              <a:rPr lang="en-US" altLang="zh-CN" sz="2600">
                <a:latin typeface="Times New Roman" panose="02020603050405020304" pitchFamily="18" charset="0"/>
                <a:ea typeface="楷体_GB2312" pitchFamily="49" charset="-122"/>
              </a:rPr>
              <a:t>)</a:t>
            </a:r>
            <a:r>
              <a:rPr lang="zh-CN" altLang="en-US" sz="2600">
                <a:latin typeface="Times New Roman" panose="02020603050405020304" pitchFamily="18" charset="0"/>
                <a:ea typeface="楷体_GB2312" pitchFamily="49" charset="-122"/>
              </a:rPr>
              <a:t>以及它们之间的连接关系，也可显示连接的类型及部件之间的依赖性。在节点内部，放置可执行部件和对象以显示节点跟可执行软件单元的对应关系。</a:t>
            </a:r>
          </a:p>
        </p:txBody>
      </p:sp>
      <p:sp>
        <p:nvSpPr>
          <p:cNvPr id="20484" name="Text Box 3">
            <a:extLst>
              <a:ext uri="{FF2B5EF4-FFF2-40B4-BE49-F238E27FC236}">
                <a16:creationId xmlns:a16="http://schemas.microsoft.com/office/drawing/2014/main" id="{D4F458AF-4387-4BCA-B505-F5911387E8E1}"/>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建模概述</a:t>
            </a: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4D16E0C2-EF40-480D-90EF-F535B6FACCEA}"/>
              </a:ext>
            </a:extLst>
          </p:cNvPr>
          <p:cNvSpPr>
            <a:spLocks noGrp="1"/>
          </p:cNvSpPr>
          <p:nvPr>
            <p:ph type="ftr" sz="quarter" idx="10"/>
          </p:nvPr>
        </p:nvSpPr>
        <p:spPr/>
        <p:txBody>
          <a:bodyPr/>
          <a:lstStyle/>
          <a:p>
            <a:pPr>
              <a:defRPr/>
            </a:pPr>
            <a:r>
              <a:rPr lang="zh-CN" altLang="en-US"/>
              <a:t>个人成果，妥善保存，请勿传播</a:t>
            </a:r>
          </a:p>
        </p:txBody>
      </p:sp>
      <p:sp>
        <p:nvSpPr>
          <p:cNvPr id="21508" name="Text Box 3">
            <a:extLst>
              <a:ext uri="{FF2B5EF4-FFF2-40B4-BE49-F238E27FC236}">
                <a16:creationId xmlns:a16="http://schemas.microsoft.com/office/drawing/2014/main" id="{50E9548E-BF59-42E8-9EAF-CD0CD5289B65}"/>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建模概述</a:t>
            </a:r>
          </a:p>
        </p:txBody>
      </p:sp>
      <p:pic>
        <p:nvPicPr>
          <p:cNvPr id="5" name="图片 4">
            <a:extLst>
              <a:ext uri="{FF2B5EF4-FFF2-40B4-BE49-F238E27FC236}">
                <a16:creationId xmlns:a16="http://schemas.microsoft.com/office/drawing/2014/main" id="{49933668-B211-445B-AF96-41CF547A422F}"/>
              </a:ext>
            </a:extLst>
          </p:cNvPr>
          <p:cNvPicPr>
            <a:picLocks noChangeAspect="1"/>
          </p:cNvPicPr>
          <p:nvPr/>
        </p:nvPicPr>
        <p:blipFill>
          <a:blip r:embed="rId2"/>
          <a:stretch>
            <a:fillRect/>
          </a:stretch>
        </p:blipFill>
        <p:spPr>
          <a:xfrm>
            <a:off x="899592" y="2060848"/>
            <a:ext cx="6655279" cy="3990415"/>
          </a:xfrm>
          <a:prstGeom prst="rect">
            <a:avLst/>
          </a:prstGeom>
        </p:spPr>
      </p:pic>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a:extLst>
              <a:ext uri="{FF2B5EF4-FFF2-40B4-BE49-F238E27FC236}">
                <a16:creationId xmlns:a16="http://schemas.microsoft.com/office/drawing/2014/main" id="{85C880D9-4CAD-4A33-9EF6-BB385CFC2DAC}"/>
              </a:ext>
            </a:extLst>
          </p:cNvPr>
          <p:cNvSpPr>
            <a:spLocks noGrp="1"/>
          </p:cNvSpPr>
          <p:nvPr>
            <p:ph type="ftr" sz="quarter" idx="10"/>
          </p:nvPr>
        </p:nvSpPr>
        <p:spPr/>
        <p:txBody>
          <a:bodyPr/>
          <a:lstStyle/>
          <a:p>
            <a:pPr>
              <a:defRPr/>
            </a:pPr>
            <a:r>
              <a:rPr lang="zh-CN" altLang="en-US"/>
              <a:t>个人成果，妥善保存，请勿传播</a:t>
            </a:r>
          </a:p>
        </p:txBody>
      </p:sp>
      <p:sp>
        <p:nvSpPr>
          <p:cNvPr id="1074178" name="Rectangle 2">
            <a:extLst>
              <a:ext uri="{FF2B5EF4-FFF2-40B4-BE49-F238E27FC236}">
                <a16:creationId xmlns:a16="http://schemas.microsoft.com/office/drawing/2014/main" id="{D4E01EDD-EF95-43B9-93BF-5084A0D26591}"/>
              </a:ext>
            </a:extLst>
          </p:cNvPr>
          <p:cNvSpPr>
            <a:spLocks noGrp="1" noChangeArrowheads="1"/>
          </p:cNvSpPr>
          <p:nvPr>
            <p:ph type="title"/>
          </p:nvPr>
        </p:nvSpPr>
        <p:spPr/>
        <p:txBody>
          <a:bodyPr/>
          <a:lstStyle/>
          <a:p>
            <a:pPr eaLnBrk="1" hangingPunct="1">
              <a:defRPr/>
            </a:pPr>
            <a:r>
              <a:rPr lang="zh-CN" altLang="en-US"/>
              <a:t>课程内容提纲</a:t>
            </a:r>
          </a:p>
        </p:txBody>
      </p:sp>
      <p:sp>
        <p:nvSpPr>
          <p:cNvPr id="22532" name="Rectangle 3">
            <a:extLst>
              <a:ext uri="{FF2B5EF4-FFF2-40B4-BE49-F238E27FC236}">
                <a16:creationId xmlns:a16="http://schemas.microsoft.com/office/drawing/2014/main" id="{F5F7222B-5AD3-4C6D-A196-9C6BD521FE4C}"/>
              </a:ext>
            </a:extLst>
          </p:cNvPr>
          <p:cNvSpPr>
            <a:spLocks noGrp="1" noChangeArrowheads="1"/>
          </p:cNvSpPr>
          <p:nvPr>
            <p:ph type="body" sz="half" idx="1"/>
          </p:nvPr>
        </p:nvSpPr>
        <p:spPr>
          <a:xfrm>
            <a:off x="2555875" y="1981200"/>
            <a:ext cx="6337300" cy="4184650"/>
          </a:xfrm>
        </p:spPr>
        <p:txBody>
          <a:bodyPr/>
          <a:lstStyle/>
          <a:p>
            <a:pPr eaLnBrk="1" hangingPunct="1">
              <a:lnSpc>
                <a:spcPct val="130000"/>
              </a:lnSpc>
            </a:pPr>
            <a:r>
              <a:rPr lang="en-US" altLang="zh-CN" sz="2800">
                <a:latin typeface="Arial" panose="020B0604020202020204" pitchFamily="34" charset="0"/>
              </a:rPr>
              <a:t>“</a:t>
            </a:r>
            <a:r>
              <a:rPr lang="en-US" altLang="zh-CN" sz="2800"/>
              <a:t>UML</a:t>
            </a:r>
            <a:r>
              <a:rPr lang="zh-CN" altLang="en-US" sz="2800"/>
              <a:t>与面向对象的分析和设计</a:t>
            </a:r>
            <a:r>
              <a:rPr lang="zh-CN" altLang="en-US" sz="2800">
                <a:latin typeface="Arial" panose="020B0604020202020204" pitchFamily="34" charset="0"/>
              </a:rPr>
              <a:t>”</a:t>
            </a:r>
            <a:endParaRPr lang="zh-CN" altLang="en-US" sz="2800"/>
          </a:p>
          <a:p>
            <a:pPr lvl="1" eaLnBrk="1" hangingPunct="1">
              <a:lnSpc>
                <a:spcPct val="130000"/>
              </a:lnSpc>
            </a:pPr>
            <a:r>
              <a:rPr lang="en-US" altLang="zh-CN" sz="2400"/>
              <a:t>UML </a:t>
            </a:r>
            <a:r>
              <a:rPr lang="zh-CN" altLang="en-US" sz="2400"/>
              <a:t>建模概述</a:t>
            </a:r>
          </a:p>
          <a:p>
            <a:pPr lvl="1" eaLnBrk="1" hangingPunct="1">
              <a:lnSpc>
                <a:spcPct val="130000"/>
              </a:lnSpc>
            </a:pPr>
            <a:r>
              <a:rPr lang="en-US" altLang="zh-CN" sz="2400">
                <a:solidFill>
                  <a:srgbClr val="FFCC00"/>
                </a:solidFill>
              </a:rPr>
              <a:t>UML </a:t>
            </a:r>
            <a:r>
              <a:rPr lang="zh-CN" altLang="en-US" sz="2400">
                <a:solidFill>
                  <a:srgbClr val="FFCC00"/>
                </a:solidFill>
              </a:rPr>
              <a:t>静态建模</a:t>
            </a:r>
          </a:p>
          <a:p>
            <a:pPr lvl="1" eaLnBrk="1" hangingPunct="1">
              <a:lnSpc>
                <a:spcPct val="130000"/>
              </a:lnSpc>
            </a:pPr>
            <a:r>
              <a:rPr lang="en-US" altLang="zh-CN" sz="2400"/>
              <a:t>UML </a:t>
            </a:r>
            <a:r>
              <a:rPr lang="zh-CN" altLang="en-US" sz="2400"/>
              <a:t>动态建模</a:t>
            </a:r>
          </a:p>
          <a:p>
            <a:pPr lvl="1" eaLnBrk="1" hangingPunct="1">
              <a:lnSpc>
                <a:spcPct val="130000"/>
              </a:lnSpc>
            </a:pPr>
            <a:r>
              <a:rPr lang="zh-CN" altLang="en-US" sz="2400"/>
              <a:t>案例分析</a:t>
            </a:r>
          </a:p>
        </p:txBody>
      </p:sp>
      <p:graphicFrame>
        <p:nvGraphicFramePr>
          <p:cNvPr id="22533" name="Object 4">
            <a:extLst>
              <a:ext uri="{FF2B5EF4-FFF2-40B4-BE49-F238E27FC236}">
                <a16:creationId xmlns:a16="http://schemas.microsoft.com/office/drawing/2014/main" id="{52CAD169-C6B5-44E7-8C4F-C718D86817B8}"/>
              </a:ext>
            </a:extLst>
          </p:cNvPr>
          <p:cNvGraphicFramePr>
            <a:graphicFrameLocks noGrp="1" noChangeAspect="1"/>
          </p:cNvGraphicFramePr>
          <p:nvPr>
            <p:ph sz="quarter" idx="3"/>
          </p:nvPr>
        </p:nvGraphicFramePr>
        <p:xfrm>
          <a:off x="2771775" y="3213100"/>
          <a:ext cx="398463" cy="427038"/>
        </p:xfrm>
        <a:graphic>
          <a:graphicData uri="http://schemas.openxmlformats.org/presentationml/2006/ole">
            <mc:AlternateContent xmlns:mc="http://schemas.openxmlformats.org/markup-compatibility/2006">
              <mc:Choice xmlns:v="urn:schemas-microsoft-com:vml" Requires="v">
                <p:oleObj spid="_x0000_s22549" name="Visio" r:id="rId4" imgW="397764" imgH="397764" progId="Visio.Drawing.11">
                  <p:embed/>
                </p:oleObj>
              </mc:Choice>
              <mc:Fallback>
                <p:oleObj name="Visio" r:id="rId4" imgW="397764" imgH="39776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3213100"/>
                        <a:ext cx="3984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148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F8E2CD4-2EAC-4BB4-8312-3FF59D82897A}"/>
              </a:ext>
            </a:extLst>
          </p:cNvPr>
          <p:cNvSpPr>
            <a:spLocks noGrp="1"/>
          </p:cNvSpPr>
          <p:nvPr>
            <p:ph type="ftr" sz="quarter" idx="10"/>
          </p:nvPr>
        </p:nvSpPr>
        <p:spPr/>
        <p:txBody>
          <a:bodyPr/>
          <a:lstStyle/>
          <a:p>
            <a:pPr>
              <a:defRPr/>
            </a:pPr>
            <a:r>
              <a:rPr lang="zh-CN" altLang="en-US"/>
              <a:t>个人成果，妥善保存，请勿传播</a:t>
            </a:r>
          </a:p>
        </p:txBody>
      </p:sp>
      <p:sp>
        <p:nvSpPr>
          <p:cNvPr id="24579" name="Rectangle 2">
            <a:extLst>
              <a:ext uri="{FF2B5EF4-FFF2-40B4-BE49-F238E27FC236}">
                <a16:creationId xmlns:a16="http://schemas.microsoft.com/office/drawing/2014/main" id="{5F1C7687-CDCF-4D74-868B-DF5800BDFF73}"/>
              </a:ext>
            </a:extLst>
          </p:cNvPr>
          <p:cNvSpPr>
            <a:spLocks noGrp="1" noChangeArrowheads="1"/>
          </p:cNvSpPr>
          <p:nvPr>
            <p:ph type="body" idx="1"/>
          </p:nvPr>
        </p:nvSpPr>
        <p:spPr>
          <a:xfrm>
            <a:off x="228600" y="908050"/>
            <a:ext cx="8686800" cy="5645150"/>
          </a:xfrm>
        </p:spPr>
        <p:txBody>
          <a:bodyPr/>
          <a:lstStyle/>
          <a:p>
            <a:pPr algn="ctr" eaLnBrk="1" hangingPunct="1">
              <a:lnSpc>
                <a:spcPct val="110000"/>
              </a:lnSpc>
              <a:buSzPct val="85000"/>
              <a:buFont typeface="宋体" panose="02010600030101010101" pitchFamily="2" charset="-122"/>
              <a:buNone/>
            </a:pPr>
            <a:r>
              <a:rPr lang="en-US" altLang="zh-CN" sz="3500">
                <a:solidFill>
                  <a:srgbClr val="990099"/>
                </a:solidFill>
                <a:latin typeface="Times New Roman" panose="02020603050405020304" pitchFamily="18" charset="0"/>
                <a:ea typeface="楷体_GB2312" pitchFamily="49" charset="-122"/>
              </a:rPr>
              <a:t> </a:t>
            </a:r>
            <a:r>
              <a:rPr lang="en-US" altLang="zh-CN" sz="3500" b="1">
                <a:solidFill>
                  <a:srgbClr val="FFCC00"/>
                </a:solidFill>
                <a:latin typeface="Times New Roman" panose="02020603050405020304" pitchFamily="18" charset="0"/>
                <a:ea typeface="楷体_GB2312" pitchFamily="49" charset="-122"/>
              </a:rPr>
              <a:t>UML</a:t>
            </a:r>
            <a:r>
              <a:rPr lang="zh-CN" altLang="en-US" sz="3500" b="1">
                <a:solidFill>
                  <a:srgbClr val="FFCC00"/>
                </a:solidFill>
                <a:latin typeface="Times New Roman" panose="02020603050405020304" pitchFamily="18" charset="0"/>
                <a:ea typeface="楷体_GB2312" pitchFamily="49" charset="-122"/>
              </a:rPr>
              <a:t>静态建模</a:t>
            </a:r>
          </a:p>
          <a:p>
            <a:pPr algn="just" eaLnBrk="1" hangingPunct="1">
              <a:lnSpc>
                <a:spcPct val="110000"/>
              </a:lnSpc>
              <a:buSzPct val="85000"/>
              <a:buFont typeface="宋体" panose="02010600030101010101" pitchFamily="2" charset="-122"/>
              <a:buNone/>
            </a:pPr>
            <a:r>
              <a:rPr lang="en-US" altLang="zh-CN" sz="2800">
                <a:latin typeface="Times New Roman" panose="02020603050405020304" pitchFamily="18" charset="0"/>
                <a:ea typeface="楷体_GB2312" pitchFamily="49" charset="-122"/>
              </a:rPr>
              <a:t>    UML</a:t>
            </a:r>
            <a:r>
              <a:rPr lang="zh-CN" altLang="en-US" sz="2800">
                <a:latin typeface="Times New Roman" panose="02020603050405020304" pitchFamily="18" charset="0"/>
                <a:ea typeface="楷体_GB2312" pitchFamily="49" charset="-122"/>
              </a:rPr>
              <a:t>静态模型有：用户、结构、实现、环境模型（用例图、类图、对象图、包、构件图和配置图）</a:t>
            </a:r>
          </a:p>
          <a:p>
            <a:pPr algn="just" eaLnBrk="1" hangingPunct="1">
              <a:lnSpc>
                <a:spcPct val="110000"/>
              </a:lnSpc>
              <a:buSzPct val="85000"/>
              <a:buFont typeface="宋体" panose="02010600030101010101" pitchFamily="2" charset="-122"/>
              <a:buNone/>
            </a:pPr>
            <a:r>
              <a:rPr lang="en-US" altLang="zh-CN" sz="3000">
                <a:solidFill>
                  <a:srgbClr val="FFC000"/>
                </a:solidFill>
                <a:latin typeface="Times New Roman" panose="02020603050405020304" pitchFamily="18" charset="0"/>
                <a:ea typeface="楷体_GB2312" pitchFamily="49" charset="-122"/>
              </a:rPr>
              <a:t>1. </a:t>
            </a:r>
            <a:r>
              <a:rPr lang="zh-CN" altLang="en-US" sz="3000">
                <a:solidFill>
                  <a:srgbClr val="FFC000"/>
                </a:solidFill>
                <a:latin typeface="Times New Roman" panose="02020603050405020304" pitchFamily="18" charset="0"/>
                <a:ea typeface="楷体_GB2312" pitchFamily="49" charset="-122"/>
              </a:rPr>
              <a:t>用例图</a:t>
            </a:r>
          </a:p>
          <a:p>
            <a:pPr algn="just" eaLnBrk="1" hangingPunct="1">
              <a:lnSpc>
                <a:spcPct val="110000"/>
              </a:lnSpc>
              <a:buSzPct val="85000"/>
              <a:buFont typeface="宋体" panose="02010600030101010101" pitchFamily="2" charset="-122"/>
              <a:buNone/>
            </a:pPr>
            <a:r>
              <a:rPr lang="zh-CN" altLang="en-US" sz="3000">
                <a:solidFill>
                  <a:srgbClr val="FFC000"/>
                </a:solidFill>
                <a:latin typeface="Times New Roman" panose="02020603050405020304" pitchFamily="18" charset="0"/>
                <a:ea typeface="楷体_GB2312" pitchFamily="49" charset="-122"/>
              </a:rPr>
              <a:t>	</a:t>
            </a:r>
            <a:r>
              <a:rPr lang="en-US" altLang="zh-CN" sz="3000">
                <a:solidFill>
                  <a:srgbClr val="FFC000"/>
                </a:solidFill>
                <a:latin typeface="Times New Roman" panose="02020603050405020304" pitchFamily="18" charset="0"/>
                <a:ea typeface="楷体_GB2312" pitchFamily="49" charset="-122"/>
              </a:rPr>
              <a:t>(1) </a:t>
            </a:r>
            <a:r>
              <a:rPr lang="zh-CN" altLang="en-US" sz="3000">
                <a:solidFill>
                  <a:srgbClr val="FFC000"/>
                </a:solidFill>
                <a:latin typeface="Times New Roman" panose="02020603050405020304" pitchFamily="18" charset="0"/>
                <a:ea typeface="楷体_GB2312" pitchFamily="49" charset="-122"/>
              </a:rPr>
              <a:t>用例模型</a:t>
            </a:r>
            <a:r>
              <a:rPr lang="en-US" altLang="zh-CN" sz="3000">
                <a:solidFill>
                  <a:srgbClr val="FFC000"/>
                </a:solidFill>
                <a:latin typeface="Times New Roman" panose="02020603050405020304" pitchFamily="18" charset="0"/>
                <a:ea typeface="楷体_GB2312" pitchFamily="49" charset="-122"/>
              </a:rPr>
              <a:t>(Use case model)</a:t>
            </a:r>
          </a:p>
          <a:p>
            <a:pPr algn="just" eaLnBrk="1" hangingPunct="1">
              <a:lnSpc>
                <a:spcPct val="110000"/>
              </a:lnSpc>
              <a:buSzPct val="85000"/>
              <a:buFont typeface="宋体" panose="02010600030101010101" pitchFamily="2" charset="-122"/>
              <a:buNone/>
            </a:pPr>
            <a:r>
              <a:rPr lang="en-US" altLang="zh-CN" sz="3000">
                <a:solidFill>
                  <a:srgbClr val="0000FF"/>
                </a:solidFill>
                <a:latin typeface="Times New Roman" panose="02020603050405020304" pitchFamily="18" charset="0"/>
                <a:ea typeface="楷体_GB2312" pitchFamily="49" charset="-122"/>
              </a:rPr>
              <a:t>		</a:t>
            </a:r>
            <a:r>
              <a:rPr lang="zh-CN" altLang="en-US" sz="2400">
                <a:solidFill>
                  <a:schemeClr val="hlink"/>
                </a:solidFill>
                <a:latin typeface="Times New Roman" panose="02020603050405020304" pitchFamily="18" charset="0"/>
                <a:ea typeface="楷体_GB2312" pitchFamily="49" charset="-122"/>
              </a:rPr>
              <a:t>用例模型描述的是外部执行者</a:t>
            </a:r>
            <a:r>
              <a:rPr lang="en-US" altLang="zh-CN" sz="2400">
                <a:solidFill>
                  <a:schemeClr val="hlink"/>
                </a:solidFill>
                <a:latin typeface="Times New Roman" panose="02020603050405020304" pitchFamily="18" charset="0"/>
                <a:ea typeface="楷体_GB2312" pitchFamily="49" charset="-122"/>
              </a:rPr>
              <a:t>(Actor)</a:t>
            </a:r>
            <a:r>
              <a:rPr lang="zh-CN" altLang="en-US" sz="2400">
                <a:solidFill>
                  <a:schemeClr val="hlink"/>
                </a:solidFill>
                <a:latin typeface="Times New Roman" panose="02020603050405020304" pitchFamily="18" charset="0"/>
                <a:ea typeface="楷体_GB2312" pitchFamily="49" charset="-122"/>
              </a:rPr>
              <a:t>所理解的系统功能。它将系统看作黑盒，从外部执行者的角度来理解系统，</a:t>
            </a:r>
            <a:r>
              <a:rPr lang="zh-CN" altLang="en-US" sz="2400">
                <a:solidFill>
                  <a:srgbClr val="FF6600"/>
                </a:solidFill>
                <a:latin typeface="Times New Roman" panose="02020603050405020304" pitchFamily="18" charset="0"/>
                <a:ea typeface="楷体_GB2312" pitchFamily="49" charset="-122"/>
              </a:rPr>
              <a:t>一个用例模型由若干个用例图描述</a:t>
            </a:r>
            <a:r>
              <a:rPr lang="zh-CN" altLang="en-US" sz="2400">
                <a:solidFill>
                  <a:srgbClr val="0000FF"/>
                </a:solidFill>
                <a:latin typeface="Times New Roman" panose="02020603050405020304" pitchFamily="18" charset="0"/>
                <a:ea typeface="楷体_GB2312" pitchFamily="49" charset="-122"/>
              </a:rPr>
              <a:t>，</a:t>
            </a:r>
            <a:r>
              <a:rPr lang="zh-CN" altLang="en-US" sz="2400">
                <a:solidFill>
                  <a:schemeClr val="hlink"/>
                </a:solidFill>
                <a:latin typeface="Times New Roman" panose="02020603050405020304" pitchFamily="18" charset="0"/>
                <a:ea typeface="楷体_GB2312" pitchFamily="49" charset="-122"/>
              </a:rPr>
              <a:t>用例图主要元素是</a:t>
            </a:r>
            <a:r>
              <a:rPr lang="zh-CN" altLang="en-US" sz="2400">
                <a:solidFill>
                  <a:srgbClr val="FF6600"/>
                </a:solidFill>
                <a:latin typeface="Times New Roman" panose="02020603050405020304" pitchFamily="18" charset="0"/>
                <a:ea typeface="楷体_GB2312" pitchFamily="49" charset="-122"/>
              </a:rPr>
              <a:t>用例和执行者</a:t>
            </a:r>
            <a:r>
              <a:rPr lang="zh-CN" altLang="en-US" sz="2400">
                <a:solidFill>
                  <a:srgbClr val="0000FF"/>
                </a:solidFill>
                <a:latin typeface="Times New Roman" panose="02020603050405020304" pitchFamily="18" charset="0"/>
                <a:ea typeface="楷体_GB2312" pitchFamily="49" charset="-122"/>
              </a:rPr>
              <a:t>。</a:t>
            </a:r>
            <a:r>
              <a:rPr lang="zh-CN" altLang="en-US" sz="2400">
                <a:latin typeface="Times New Roman" panose="02020603050405020304" pitchFamily="18" charset="0"/>
                <a:ea typeface="楷体_GB2312" pitchFamily="49" charset="-122"/>
              </a:rPr>
              <a:t>用例图是包括执行者、由系统边界（一个矩形）封闭的一组用例，执行者和用例之间的关联、用例间关系以及执行者的泛化的图。</a:t>
            </a:r>
          </a:p>
        </p:txBody>
      </p:sp>
      <p:sp>
        <p:nvSpPr>
          <p:cNvPr id="24580" name="Text Box 3">
            <a:extLst>
              <a:ext uri="{FF2B5EF4-FFF2-40B4-BE49-F238E27FC236}">
                <a16:creationId xmlns:a16="http://schemas.microsoft.com/office/drawing/2014/main" id="{48122E4B-708B-4FA2-A699-3DD11C681B65}"/>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AD4CE050-0E72-41DE-9E31-8CB9D1E8C767}"/>
              </a:ext>
            </a:extLst>
          </p:cNvPr>
          <p:cNvSpPr>
            <a:spLocks noGrp="1"/>
          </p:cNvSpPr>
          <p:nvPr>
            <p:ph type="ftr" sz="quarter" idx="10"/>
          </p:nvPr>
        </p:nvSpPr>
        <p:spPr/>
        <p:txBody>
          <a:bodyPr/>
          <a:lstStyle/>
          <a:p>
            <a:pPr>
              <a:defRPr/>
            </a:pPr>
            <a:r>
              <a:rPr lang="zh-CN" altLang="en-US"/>
              <a:t>个人成果，妥善保存，请勿传播</a:t>
            </a:r>
          </a:p>
        </p:txBody>
      </p:sp>
      <p:sp>
        <p:nvSpPr>
          <p:cNvPr id="985090" name="Rectangle 2">
            <a:extLst>
              <a:ext uri="{FF2B5EF4-FFF2-40B4-BE49-F238E27FC236}">
                <a16:creationId xmlns:a16="http://schemas.microsoft.com/office/drawing/2014/main" id="{0F319E8D-75D2-4FDF-88D9-0EE5A7C83452}"/>
              </a:ext>
            </a:extLst>
          </p:cNvPr>
          <p:cNvSpPr>
            <a:spLocks noGrp="1" noChangeArrowheads="1"/>
          </p:cNvSpPr>
          <p:nvPr>
            <p:ph type="title"/>
          </p:nvPr>
        </p:nvSpPr>
        <p:spPr>
          <a:xfrm>
            <a:off x="228600" y="228600"/>
            <a:ext cx="6096000" cy="685800"/>
          </a:xfrm>
        </p:spPr>
        <p:txBody>
          <a:bodyPr/>
          <a:lstStyle/>
          <a:p>
            <a:pPr eaLnBrk="1" hangingPunct="1">
              <a:defRPr/>
            </a:pPr>
            <a:r>
              <a:rPr lang="zh-CN" altLang="en-US" sz="3600" b="0">
                <a:solidFill>
                  <a:srgbClr val="FF6600"/>
                </a:solidFill>
                <a:ea typeface="隶书" pitchFamily="49" charset="-122"/>
              </a:rPr>
              <a:t>用例图</a:t>
            </a:r>
            <a:endParaRPr lang="zh-CN" altLang="en-US">
              <a:solidFill>
                <a:srgbClr val="FF6600"/>
              </a:solidFill>
            </a:endParaRPr>
          </a:p>
        </p:txBody>
      </p:sp>
      <p:sp>
        <p:nvSpPr>
          <p:cNvPr id="25605" name="Text Box 4">
            <a:extLst>
              <a:ext uri="{FF2B5EF4-FFF2-40B4-BE49-F238E27FC236}">
                <a16:creationId xmlns:a16="http://schemas.microsoft.com/office/drawing/2014/main" id="{A29C5022-D499-4673-882D-91ED2A69A230}"/>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pic>
        <p:nvPicPr>
          <p:cNvPr id="2" name="图片 1">
            <a:extLst>
              <a:ext uri="{FF2B5EF4-FFF2-40B4-BE49-F238E27FC236}">
                <a16:creationId xmlns:a16="http://schemas.microsoft.com/office/drawing/2014/main" id="{4F6F39CC-F7E2-4894-9AD7-BBA3F284F266}"/>
              </a:ext>
            </a:extLst>
          </p:cNvPr>
          <p:cNvPicPr>
            <a:picLocks noChangeAspect="1"/>
          </p:cNvPicPr>
          <p:nvPr/>
        </p:nvPicPr>
        <p:blipFill>
          <a:blip r:embed="rId2"/>
          <a:stretch>
            <a:fillRect/>
          </a:stretch>
        </p:blipFill>
        <p:spPr>
          <a:xfrm>
            <a:off x="611560" y="1183274"/>
            <a:ext cx="8154924" cy="5411724"/>
          </a:xfrm>
          <a:prstGeom prst="rect">
            <a:avLst/>
          </a:prstGeom>
        </p:spPr>
      </p:pic>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a:extLst>
              <a:ext uri="{FF2B5EF4-FFF2-40B4-BE49-F238E27FC236}">
                <a16:creationId xmlns:a16="http://schemas.microsoft.com/office/drawing/2014/main" id="{70D34EA5-B259-4A50-A9E7-C29F39ED3DB8}"/>
              </a:ext>
            </a:extLst>
          </p:cNvPr>
          <p:cNvSpPr>
            <a:spLocks noGrp="1"/>
          </p:cNvSpPr>
          <p:nvPr>
            <p:ph type="ftr" sz="quarter" idx="10"/>
          </p:nvPr>
        </p:nvSpPr>
        <p:spPr/>
        <p:txBody>
          <a:bodyPr/>
          <a:lstStyle/>
          <a:p>
            <a:pPr>
              <a:defRPr/>
            </a:pPr>
            <a:r>
              <a:rPr lang="zh-CN" altLang="en-US"/>
              <a:t>个人成果，妥善保存，请勿传播</a:t>
            </a:r>
          </a:p>
        </p:txBody>
      </p:sp>
      <p:sp>
        <p:nvSpPr>
          <p:cNvPr id="906242" name="Rectangle 2">
            <a:extLst>
              <a:ext uri="{FF2B5EF4-FFF2-40B4-BE49-F238E27FC236}">
                <a16:creationId xmlns:a16="http://schemas.microsoft.com/office/drawing/2014/main" id="{FFCF2618-6AA7-4D38-9D2E-30AA754C7C61}"/>
              </a:ext>
            </a:extLst>
          </p:cNvPr>
          <p:cNvSpPr>
            <a:spLocks noGrp="1" noChangeArrowheads="1"/>
          </p:cNvSpPr>
          <p:nvPr>
            <p:ph type="title"/>
          </p:nvPr>
        </p:nvSpPr>
        <p:spPr/>
        <p:txBody>
          <a:bodyPr/>
          <a:lstStyle/>
          <a:p>
            <a:pPr eaLnBrk="1" hangingPunct="1">
              <a:defRPr/>
            </a:pPr>
            <a:r>
              <a:rPr lang="zh-CN" altLang="en-US"/>
              <a:t>课程内容提纲</a:t>
            </a:r>
          </a:p>
        </p:txBody>
      </p:sp>
      <p:sp>
        <p:nvSpPr>
          <p:cNvPr id="6148" name="Rectangle 3">
            <a:extLst>
              <a:ext uri="{FF2B5EF4-FFF2-40B4-BE49-F238E27FC236}">
                <a16:creationId xmlns:a16="http://schemas.microsoft.com/office/drawing/2014/main" id="{D9B3E60C-4F09-4A3F-8D46-4404E03F513E}"/>
              </a:ext>
            </a:extLst>
          </p:cNvPr>
          <p:cNvSpPr>
            <a:spLocks noGrp="1" noChangeArrowheads="1"/>
          </p:cNvSpPr>
          <p:nvPr>
            <p:ph type="body" sz="half" idx="1"/>
          </p:nvPr>
        </p:nvSpPr>
        <p:spPr>
          <a:xfrm>
            <a:off x="2555875" y="1981200"/>
            <a:ext cx="6337300" cy="4184650"/>
          </a:xfrm>
        </p:spPr>
        <p:txBody>
          <a:bodyPr/>
          <a:lstStyle/>
          <a:p>
            <a:pPr eaLnBrk="1" hangingPunct="1">
              <a:lnSpc>
                <a:spcPct val="130000"/>
              </a:lnSpc>
            </a:pPr>
            <a:r>
              <a:rPr lang="en-US" altLang="zh-CN" sz="2800">
                <a:latin typeface="Arial" panose="020B0604020202020204" pitchFamily="34" charset="0"/>
              </a:rPr>
              <a:t>“</a:t>
            </a:r>
            <a:r>
              <a:rPr lang="en-US" altLang="zh-CN" sz="2800"/>
              <a:t>UML</a:t>
            </a:r>
            <a:r>
              <a:rPr lang="zh-CN" altLang="en-US" sz="2800"/>
              <a:t>与面向对象的分析和设计</a:t>
            </a:r>
            <a:r>
              <a:rPr lang="zh-CN" altLang="en-US" sz="2800">
                <a:latin typeface="Arial" panose="020B0604020202020204" pitchFamily="34" charset="0"/>
              </a:rPr>
              <a:t>”</a:t>
            </a:r>
            <a:endParaRPr lang="zh-CN" altLang="en-US" sz="2800"/>
          </a:p>
          <a:p>
            <a:pPr lvl="1" eaLnBrk="1" hangingPunct="1">
              <a:lnSpc>
                <a:spcPct val="130000"/>
              </a:lnSpc>
            </a:pPr>
            <a:r>
              <a:rPr lang="en-US" altLang="zh-CN" sz="2400">
                <a:solidFill>
                  <a:srgbClr val="FFCC00"/>
                </a:solidFill>
              </a:rPr>
              <a:t>UML </a:t>
            </a:r>
            <a:r>
              <a:rPr lang="zh-CN" altLang="en-US" sz="2400">
                <a:solidFill>
                  <a:srgbClr val="FFCC00"/>
                </a:solidFill>
              </a:rPr>
              <a:t>建模概述</a:t>
            </a:r>
          </a:p>
          <a:p>
            <a:pPr lvl="1" eaLnBrk="1" hangingPunct="1">
              <a:lnSpc>
                <a:spcPct val="130000"/>
              </a:lnSpc>
            </a:pPr>
            <a:r>
              <a:rPr lang="en-US" altLang="zh-CN" sz="2400"/>
              <a:t>UML </a:t>
            </a:r>
            <a:r>
              <a:rPr lang="zh-CN" altLang="en-US" sz="2400"/>
              <a:t>静态建模</a:t>
            </a:r>
          </a:p>
          <a:p>
            <a:pPr lvl="1" eaLnBrk="1" hangingPunct="1">
              <a:lnSpc>
                <a:spcPct val="130000"/>
              </a:lnSpc>
            </a:pPr>
            <a:r>
              <a:rPr lang="en-US" altLang="zh-CN" sz="2400"/>
              <a:t>UML </a:t>
            </a:r>
            <a:r>
              <a:rPr lang="zh-CN" altLang="en-US" sz="2400"/>
              <a:t>动态建模</a:t>
            </a:r>
          </a:p>
          <a:p>
            <a:pPr lvl="1" eaLnBrk="1" hangingPunct="1">
              <a:lnSpc>
                <a:spcPct val="130000"/>
              </a:lnSpc>
            </a:pPr>
            <a:r>
              <a:rPr lang="zh-CN" altLang="en-US" sz="2400"/>
              <a:t>案例分析</a:t>
            </a:r>
          </a:p>
        </p:txBody>
      </p:sp>
      <p:graphicFrame>
        <p:nvGraphicFramePr>
          <p:cNvPr id="6149" name="Object 4">
            <a:extLst>
              <a:ext uri="{FF2B5EF4-FFF2-40B4-BE49-F238E27FC236}">
                <a16:creationId xmlns:a16="http://schemas.microsoft.com/office/drawing/2014/main" id="{C74CA1F7-EBAE-475C-8D4D-9F0AF59C3C2E}"/>
              </a:ext>
            </a:extLst>
          </p:cNvPr>
          <p:cNvGraphicFramePr>
            <a:graphicFrameLocks noGrp="1" noChangeAspect="1"/>
          </p:cNvGraphicFramePr>
          <p:nvPr>
            <p:ph sz="quarter" idx="3"/>
          </p:nvPr>
        </p:nvGraphicFramePr>
        <p:xfrm>
          <a:off x="2771775" y="2714625"/>
          <a:ext cx="398463" cy="427038"/>
        </p:xfrm>
        <a:graphic>
          <a:graphicData uri="http://schemas.openxmlformats.org/presentationml/2006/ole">
            <mc:AlternateContent xmlns:mc="http://schemas.openxmlformats.org/markup-compatibility/2006">
              <mc:Choice xmlns:v="urn:schemas-microsoft-com:vml" Requires="v">
                <p:oleObj spid="_x0000_s6165" name="Visio" r:id="rId4" imgW="397764" imgH="397764" progId="Visio.Drawing.11">
                  <p:embed/>
                </p:oleObj>
              </mc:Choice>
              <mc:Fallback>
                <p:oleObj name="Visio" r:id="rId4" imgW="397764" imgH="39776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2714625"/>
                        <a:ext cx="3984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148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AEF9BF93-9B43-4661-A4FE-6BE053CE2269}"/>
              </a:ext>
            </a:extLst>
          </p:cNvPr>
          <p:cNvSpPr>
            <a:spLocks noGrp="1"/>
          </p:cNvSpPr>
          <p:nvPr>
            <p:ph type="ftr" sz="quarter" idx="10"/>
          </p:nvPr>
        </p:nvSpPr>
        <p:spPr/>
        <p:txBody>
          <a:bodyPr/>
          <a:lstStyle/>
          <a:p>
            <a:pPr>
              <a:defRPr/>
            </a:pPr>
            <a:r>
              <a:rPr lang="zh-CN" altLang="en-US"/>
              <a:t>个人成果，妥善保存，请勿传播</a:t>
            </a:r>
          </a:p>
        </p:txBody>
      </p:sp>
      <p:sp>
        <p:nvSpPr>
          <p:cNvPr id="26627" name="Rectangle 2">
            <a:extLst>
              <a:ext uri="{FF2B5EF4-FFF2-40B4-BE49-F238E27FC236}">
                <a16:creationId xmlns:a16="http://schemas.microsoft.com/office/drawing/2014/main" id="{E640FB82-60FF-485D-B717-69D84BB2B747}"/>
              </a:ext>
            </a:extLst>
          </p:cNvPr>
          <p:cNvSpPr>
            <a:spLocks noGrp="1" noChangeArrowheads="1"/>
          </p:cNvSpPr>
          <p:nvPr>
            <p:ph type="body" idx="1"/>
          </p:nvPr>
        </p:nvSpPr>
        <p:spPr>
          <a:xfrm>
            <a:off x="228600" y="981075"/>
            <a:ext cx="8686800" cy="5572125"/>
          </a:xfrm>
        </p:spPr>
        <p:txBody>
          <a:bodyPr/>
          <a:lstStyle/>
          <a:p>
            <a:pPr algn="just" eaLnBrk="1" hangingPunct="1">
              <a:buSzPct val="85000"/>
              <a:buFont typeface="宋体" panose="02010600030101010101" pitchFamily="2" charset="-122"/>
              <a:buNone/>
            </a:pPr>
            <a:r>
              <a:rPr lang="en-US" altLang="zh-CN" sz="3000">
                <a:solidFill>
                  <a:srgbClr val="FFC000"/>
                </a:solidFill>
                <a:latin typeface="Times New Roman" panose="02020603050405020304" pitchFamily="18" charset="0"/>
                <a:ea typeface="楷体_GB2312" pitchFamily="49" charset="-122"/>
              </a:rPr>
              <a:t>(2) </a:t>
            </a:r>
            <a:r>
              <a:rPr lang="zh-CN" altLang="en-US" sz="3000">
                <a:solidFill>
                  <a:srgbClr val="FFC000"/>
                </a:solidFill>
                <a:latin typeface="Times New Roman" panose="02020603050405020304" pitchFamily="18" charset="0"/>
                <a:ea typeface="楷体_GB2312" pitchFamily="49" charset="-122"/>
              </a:rPr>
              <a:t>用例</a:t>
            </a:r>
            <a:r>
              <a:rPr lang="en-US" altLang="zh-CN" sz="3000">
                <a:solidFill>
                  <a:srgbClr val="FFC000"/>
                </a:solidFill>
                <a:latin typeface="Times New Roman" panose="02020603050405020304" pitchFamily="18" charset="0"/>
                <a:ea typeface="楷体_GB2312" pitchFamily="49" charset="-122"/>
              </a:rPr>
              <a:t>(use case)</a:t>
            </a:r>
          </a:p>
          <a:p>
            <a:pPr algn="just" eaLnBrk="1" hangingPunct="1">
              <a:buClr>
                <a:srgbClr val="0000FF"/>
              </a:buClr>
              <a:buFontTx/>
              <a:buChar char="•"/>
            </a:pPr>
            <a:r>
              <a:rPr lang="zh-CN" altLang="en-US" sz="3000">
                <a:latin typeface="Times New Roman" panose="02020603050405020304" pitchFamily="18" charset="0"/>
                <a:ea typeface="楷体_GB2312" pitchFamily="49" charset="-122"/>
              </a:rPr>
              <a:t>一个用例是用户与计算机之间的一次典型交互作用。是系统执行的一系列动作，执行的结果能被执行者察觉到（为参与者产生一个可观测的结果值）</a:t>
            </a:r>
          </a:p>
          <a:p>
            <a:pPr algn="just" eaLnBrk="1" hangingPunct="1">
              <a:buClr>
                <a:srgbClr val="0000FF"/>
              </a:buClr>
              <a:buFontTx/>
              <a:buChar char="•"/>
            </a:pPr>
            <a:r>
              <a:rPr lang="zh-CN" altLang="en-US" sz="3000">
                <a:solidFill>
                  <a:srgbClr val="66FF33"/>
                </a:solidFill>
                <a:latin typeface="Times New Roman" panose="02020603050405020304" pitchFamily="18" charset="0"/>
                <a:ea typeface="楷体_GB2312" pitchFamily="49" charset="-122"/>
              </a:rPr>
              <a:t>用例名：简单名和路径名（包名</a:t>
            </a:r>
            <a:r>
              <a:rPr lang="en-US" altLang="zh-CN" sz="3000">
                <a:solidFill>
                  <a:srgbClr val="66FF33"/>
                </a:solidFill>
                <a:latin typeface="Times New Roman" panose="02020603050405020304" pitchFamily="18" charset="0"/>
                <a:ea typeface="楷体_GB2312" pitchFamily="49" charset="-122"/>
              </a:rPr>
              <a:t>::</a:t>
            </a:r>
            <a:r>
              <a:rPr lang="zh-CN" altLang="en-US" sz="3000">
                <a:solidFill>
                  <a:srgbClr val="66FF33"/>
                </a:solidFill>
                <a:latin typeface="Times New Roman" panose="02020603050405020304" pitchFamily="18" charset="0"/>
                <a:ea typeface="楷体_GB2312" pitchFamily="49" charset="-122"/>
              </a:rPr>
              <a:t>用例名</a:t>
            </a:r>
            <a:r>
              <a:rPr lang="en-US" altLang="zh-CN" sz="3000">
                <a:solidFill>
                  <a:srgbClr val="66FF33"/>
                </a:solidFill>
                <a:latin typeface="Times New Roman" panose="02020603050405020304" pitchFamily="18" charset="0"/>
                <a:ea typeface="楷体_GB2312" pitchFamily="49" charset="-122"/>
              </a:rPr>
              <a:t>)</a:t>
            </a:r>
          </a:p>
          <a:p>
            <a:pPr eaLnBrk="1" hangingPunct="1">
              <a:buClr>
                <a:srgbClr val="0000FF"/>
              </a:buClr>
              <a:buFontTx/>
              <a:buChar char="•"/>
            </a:pPr>
            <a:r>
              <a:rPr lang="en-US" altLang="zh-CN" sz="3000">
                <a:solidFill>
                  <a:srgbClr val="66FF33"/>
                </a:solidFill>
                <a:latin typeface="Times New Roman" panose="02020603050405020304" pitchFamily="18" charset="0"/>
                <a:ea typeface="楷体_GB2312" pitchFamily="49" charset="-122"/>
              </a:rPr>
              <a:t>PackageNam::UsecaseName </a:t>
            </a:r>
          </a:p>
          <a:p>
            <a:pPr algn="just" eaLnBrk="1" hangingPunct="1">
              <a:buClr>
                <a:srgbClr val="0000FF"/>
              </a:buClr>
              <a:buFontTx/>
              <a:buChar char="•"/>
            </a:pPr>
            <a:r>
              <a:rPr lang="zh-CN" altLang="en-US" sz="3000">
                <a:solidFill>
                  <a:srgbClr val="FFC000"/>
                </a:solidFill>
                <a:latin typeface="Times New Roman" panose="02020603050405020304" pitchFamily="18" charset="0"/>
                <a:ea typeface="楷体_GB2312" pitchFamily="49" charset="-122"/>
              </a:rPr>
              <a:t>用例特点：</a:t>
            </a:r>
            <a:r>
              <a:rPr lang="zh-CN" altLang="en-US" sz="3000">
                <a:latin typeface="Times New Roman" panose="02020603050405020304" pitchFamily="18" charset="0"/>
                <a:ea typeface="楷体_GB2312" pitchFamily="49" charset="-122"/>
              </a:rPr>
              <a:t>用例</a:t>
            </a:r>
            <a:r>
              <a:rPr lang="zh-CN" altLang="en-US" sz="3000">
                <a:solidFill>
                  <a:srgbClr val="66FF33"/>
                </a:solidFill>
                <a:latin typeface="Times New Roman" panose="02020603050405020304" pitchFamily="18" charset="0"/>
                <a:ea typeface="楷体_GB2312" pitchFamily="49" charset="-122"/>
              </a:rPr>
              <a:t>捕获</a:t>
            </a:r>
            <a:r>
              <a:rPr lang="zh-CN" altLang="en-US" sz="3000">
                <a:latin typeface="Times New Roman" panose="02020603050405020304" pitchFamily="18" charset="0"/>
                <a:ea typeface="楷体_GB2312" pitchFamily="49" charset="-122"/>
              </a:rPr>
              <a:t>某些用户可见的需求，实现一个具体的用户目标。用例</a:t>
            </a:r>
            <a:r>
              <a:rPr lang="zh-CN" altLang="en-US" sz="3000">
                <a:solidFill>
                  <a:srgbClr val="66FF33"/>
                </a:solidFill>
                <a:latin typeface="Times New Roman" panose="02020603050405020304" pitchFamily="18" charset="0"/>
                <a:ea typeface="楷体_GB2312" pitchFamily="49" charset="-122"/>
              </a:rPr>
              <a:t>由执行者激活</a:t>
            </a:r>
            <a:r>
              <a:rPr lang="zh-CN" altLang="en-US" sz="3000">
                <a:latin typeface="Times New Roman" panose="02020603050405020304" pitchFamily="18" charset="0"/>
                <a:ea typeface="楷体_GB2312" pitchFamily="49" charset="-122"/>
              </a:rPr>
              <a:t>，并提供确切的值给执行者。用例可大可小，但它必须是对一个具体的用户目标实现的完整描述。</a:t>
            </a:r>
          </a:p>
        </p:txBody>
      </p:sp>
      <p:sp>
        <p:nvSpPr>
          <p:cNvPr id="26628" name="Text Box 4">
            <a:extLst>
              <a:ext uri="{FF2B5EF4-FFF2-40B4-BE49-F238E27FC236}">
                <a16:creationId xmlns:a16="http://schemas.microsoft.com/office/drawing/2014/main" id="{82448DF0-CA94-4B2B-8F5C-04C1C0F79CA8}"/>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a:extLst>
              <a:ext uri="{FF2B5EF4-FFF2-40B4-BE49-F238E27FC236}">
                <a16:creationId xmlns:a16="http://schemas.microsoft.com/office/drawing/2014/main" id="{2B1D15CC-5ABF-4DD1-AB88-298927CBE5F3}"/>
              </a:ext>
            </a:extLst>
          </p:cNvPr>
          <p:cNvSpPr>
            <a:spLocks noGrp="1"/>
          </p:cNvSpPr>
          <p:nvPr>
            <p:ph type="ftr" sz="quarter" idx="10"/>
          </p:nvPr>
        </p:nvSpPr>
        <p:spPr/>
        <p:txBody>
          <a:bodyPr/>
          <a:lstStyle/>
          <a:p>
            <a:pPr>
              <a:defRPr/>
            </a:pPr>
            <a:r>
              <a:rPr lang="zh-CN" altLang="en-US"/>
              <a:t>个人成果，妥善保存，请勿传播</a:t>
            </a:r>
          </a:p>
        </p:txBody>
      </p:sp>
      <p:sp>
        <p:nvSpPr>
          <p:cNvPr id="27651" name="Rectangle 2">
            <a:extLst>
              <a:ext uri="{FF2B5EF4-FFF2-40B4-BE49-F238E27FC236}">
                <a16:creationId xmlns:a16="http://schemas.microsoft.com/office/drawing/2014/main" id="{073EC5C2-9F0C-467B-8A9B-0E1473D5EA94}"/>
              </a:ext>
            </a:extLst>
          </p:cNvPr>
          <p:cNvSpPr>
            <a:spLocks noGrp="1" noChangeArrowheads="1"/>
          </p:cNvSpPr>
          <p:nvPr>
            <p:ph type="body" idx="1"/>
          </p:nvPr>
        </p:nvSpPr>
        <p:spPr>
          <a:xfrm>
            <a:off x="152400" y="1268413"/>
            <a:ext cx="8763000" cy="5284787"/>
          </a:xfrm>
        </p:spPr>
        <p:txBody>
          <a:bodyPr/>
          <a:lstStyle/>
          <a:p>
            <a:pPr marL="533400" indent="-533400" algn="just" eaLnBrk="1" hangingPunct="1">
              <a:lnSpc>
                <a:spcPct val="80000"/>
              </a:lnSpc>
              <a:buSzPct val="85000"/>
              <a:buFont typeface="宋体" panose="02010600030101010101" pitchFamily="2" charset="-122"/>
              <a:buNone/>
            </a:pPr>
            <a:r>
              <a:rPr lang="en-US" altLang="zh-CN" sz="2800">
                <a:solidFill>
                  <a:srgbClr val="FFC000"/>
                </a:solidFill>
                <a:latin typeface="Times New Roman" panose="02020603050405020304" pitchFamily="18" charset="0"/>
                <a:ea typeface="楷体_GB2312" pitchFamily="49" charset="-122"/>
              </a:rPr>
              <a:t>(3) </a:t>
            </a:r>
            <a:r>
              <a:rPr lang="zh-CN" altLang="en-US" sz="2800">
                <a:solidFill>
                  <a:srgbClr val="FFC000"/>
                </a:solidFill>
                <a:latin typeface="Times New Roman" panose="02020603050405020304" pitchFamily="18" charset="0"/>
                <a:ea typeface="楷体_GB2312" pitchFamily="49" charset="-122"/>
              </a:rPr>
              <a:t>执行者</a:t>
            </a:r>
            <a:r>
              <a:rPr lang="en-US" altLang="zh-CN" sz="2800">
                <a:solidFill>
                  <a:srgbClr val="FFC000"/>
                </a:solidFill>
                <a:latin typeface="Times New Roman" panose="02020603050405020304" pitchFamily="18" charset="0"/>
                <a:ea typeface="楷体_GB2312" pitchFamily="49" charset="-122"/>
              </a:rPr>
              <a:t>(Actor)</a:t>
            </a:r>
          </a:p>
          <a:p>
            <a:pPr marL="533400" indent="-533400" algn="just" eaLnBrk="1" hangingPunct="1">
              <a:lnSpc>
                <a:spcPct val="80000"/>
              </a:lnSpc>
              <a:buSzPct val="85000"/>
              <a:buFont typeface="宋体" panose="02010600030101010101" pitchFamily="2" charset="-122"/>
              <a:buNone/>
            </a:pPr>
            <a:r>
              <a:rPr lang="en-US" altLang="zh-CN" sz="2800">
                <a:solidFill>
                  <a:srgbClr val="008080"/>
                </a:solidFill>
                <a:latin typeface="Times New Roman" panose="02020603050405020304" pitchFamily="18" charset="0"/>
                <a:ea typeface="楷体_GB2312" pitchFamily="49" charset="-122"/>
              </a:rPr>
              <a:t> </a:t>
            </a:r>
            <a:r>
              <a:rPr lang="zh-CN" altLang="en-US" sz="2800">
                <a:solidFill>
                  <a:srgbClr val="008080"/>
                </a:solidFill>
                <a:latin typeface="Times New Roman" panose="02020603050405020304" pitchFamily="18" charset="0"/>
                <a:ea typeface="楷体_GB2312" pitchFamily="49" charset="-122"/>
              </a:rPr>
              <a:t>－</a:t>
            </a:r>
            <a:r>
              <a:rPr lang="zh-CN" altLang="en-US" sz="2800">
                <a:latin typeface="Times New Roman" panose="02020603050405020304" pitchFamily="18" charset="0"/>
                <a:ea typeface="楷体_GB2312" pitchFamily="49" charset="-122"/>
              </a:rPr>
              <a:t>执行者是指用户在系统中所扮演的角色</a:t>
            </a:r>
            <a:r>
              <a:rPr lang="zh-CN" altLang="en-US" sz="2800">
                <a:solidFill>
                  <a:srgbClr val="008080"/>
                </a:solidFill>
                <a:latin typeface="Times New Roman" panose="02020603050405020304" pitchFamily="18" charset="0"/>
                <a:ea typeface="楷体_GB2312" pitchFamily="49" charset="-122"/>
              </a:rPr>
              <a:t>（</a:t>
            </a:r>
            <a:r>
              <a:rPr lang="zh-CN" altLang="en-US" sz="2800">
                <a:solidFill>
                  <a:srgbClr val="FF6600"/>
                </a:solidFill>
                <a:latin typeface="Times New Roman" panose="02020603050405020304" pitchFamily="18" charset="0"/>
                <a:ea typeface="楷体_GB2312" pitchFamily="49" charset="-122"/>
              </a:rPr>
              <a:t>执行者未必是人</a:t>
            </a:r>
            <a:r>
              <a:rPr lang="zh-CN" altLang="en-US" sz="2800">
                <a:solidFill>
                  <a:srgbClr val="008080"/>
                </a:solidFill>
                <a:latin typeface="Times New Roman" panose="02020603050405020304" pitchFamily="18" charset="0"/>
                <a:ea typeface="楷体_GB2312" pitchFamily="49" charset="-122"/>
              </a:rPr>
              <a:t>）。</a:t>
            </a:r>
          </a:p>
          <a:p>
            <a:pPr marL="533400" indent="-533400" algn="just" eaLnBrk="1" hangingPunct="1">
              <a:lnSpc>
                <a:spcPct val="80000"/>
              </a:lnSpc>
              <a:buSzPct val="85000"/>
              <a:buFont typeface="宋体" panose="02010600030101010101" pitchFamily="2" charset="-122"/>
              <a:buNone/>
            </a:pPr>
            <a:r>
              <a:rPr lang="zh-CN" altLang="en-US" sz="2800">
                <a:solidFill>
                  <a:srgbClr val="0000FF"/>
                </a:solidFill>
                <a:latin typeface="Times New Roman" panose="02020603050405020304" pitchFamily="18" charset="0"/>
                <a:ea typeface="楷体_GB2312" pitchFamily="49" charset="-122"/>
              </a:rPr>
              <a:t> －</a:t>
            </a:r>
            <a:r>
              <a:rPr lang="zh-CN" altLang="en-US" sz="2800">
                <a:latin typeface="Times New Roman" panose="02020603050405020304" pitchFamily="18" charset="0"/>
                <a:ea typeface="楷体_GB2312" pitchFamily="49" charset="-122"/>
              </a:rPr>
              <a:t>通信联系：将执行者与用例连接到一起不带箭头的线段，表示两者之间</a:t>
            </a:r>
            <a:r>
              <a:rPr lang="zh-CN" altLang="en-US" sz="2800">
                <a:solidFill>
                  <a:srgbClr val="FF6600"/>
                </a:solidFill>
                <a:latin typeface="Times New Roman" panose="02020603050405020304" pitchFamily="18" charset="0"/>
                <a:ea typeface="楷体_GB2312" pitchFamily="49" charset="-122"/>
              </a:rPr>
              <a:t>交换信息</a:t>
            </a:r>
            <a:r>
              <a:rPr lang="zh-CN" altLang="en-US" sz="2800">
                <a:solidFill>
                  <a:srgbClr val="008080"/>
                </a:solidFill>
                <a:latin typeface="Times New Roman" panose="02020603050405020304" pitchFamily="18" charset="0"/>
                <a:ea typeface="楷体_GB2312" pitchFamily="49" charset="-122"/>
              </a:rPr>
              <a:t>。</a:t>
            </a:r>
            <a:r>
              <a:rPr lang="zh-CN" altLang="en-US" sz="2800">
                <a:latin typeface="Times New Roman" panose="02020603050405020304" pitchFamily="18" charset="0"/>
                <a:ea typeface="楷体_GB2312" pitchFamily="49" charset="-122"/>
              </a:rPr>
              <a:t>执行者</a:t>
            </a:r>
            <a:r>
              <a:rPr lang="zh-CN" altLang="en-US" sz="2800">
                <a:solidFill>
                  <a:srgbClr val="FF6600"/>
                </a:solidFill>
                <a:latin typeface="Times New Roman" panose="02020603050405020304" pitchFamily="18" charset="0"/>
                <a:ea typeface="楷体_GB2312" pitchFamily="49" charset="-122"/>
              </a:rPr>
              <a:t>触发用例</a:t>
            </a:r>
            <a:r>
              <a:rPr lang="zh-CN" altLang="en-US" sz="2800">
                <a:solidFill>
                  <a:srgbClr val="008080"/>
                </a:solidFill>
                <a:latin typeface="Times New Roman" panose="02020603050405020304" pitchFamily="18" charset="0"/>
                <a:ea typeface="楷体_GB2312" pitchFamily="49" charset="-122"/>
              </a:rPr>
              <a:t>，</a:t>
            </a:r>
            <a:r>
              <a:rPr lang="zh-CN" altLang="en-US" sz="2800">
                <a:latin typeface="Times New Roman" panose="02020603050405020304" pitchFamily="18" charset="0"/>
                <a:ea typeface="楷体_GB2312" pitchFamily="49" charset="-122"/>
              </a:rPr>
              <a:t>并</a:t>
            </a:r>
            <a:r>
              <a:rPr lang="zh-CN" altLang="en-US" sz="2800">
                <a:solidFill>
                  <a:srgbClr val="FF6600"/>
                </a:solidFill>
                <a:latin typeface="Times New Roman" panose="02020603050405020304" pitchFamily="18" charset="0"/>
                <a:ea typeface="楷体_GB2312" pitchFamily="49" charset="-122"/>
              </a:rPr>
              <a:t>与用例进行信息交换</a:t>
            </a:r>
            <a:r>
              <a:rPr lang="zh-CN" altLang="en-US" sz="2800">
                <a:solidFill>
                  <a:srgbClr val="008080"/>
                </a:solidFill>
                <a:latin typeface="Times New Roman" panose="02020603050405020304" pitchFamily="18" charset="0"/>
                <a:ea typeface="楷体_GB2312" pitchFamily="49" charset="-122"/>
              </a:rPr>
              <a:t>。</a:t>
            </a:r>
          </a:p>
          <a:p>
            <a:pPr marL="533400" indent="-533400" algn="just" eaLnBrk="1" hangingPunct="1">
              <a:lnSpc>
                <a:spcPct val="80000"/>
              </a:lnSpc>
              <a:buSzPct val="85000"/>
              <a:buFont typeface="宋体" panose="02010600030101010101" pitchFamily="2" charset="-122"/>
              <a:buNone/>
            </a:pPr>
            <a:r>
              <a:rPr lang="zh-CN" altLang="en-US" sz="2800">
                <a:solidFill>
                  <a:srgbClr val="0000FF"/>
                </a:solidFill>
                <a:latin typeface="Times New Roman" panose="02020603050405020304" pitchFamily="18" charset="0"/>
                <a:ea typeface="楷体_GB2312" pitchFamily="49" charset="-122"/>
              </a:rPr>
              <a:t> －</a:t>
            </a:r>
            <a:r>
              <a:rPr lang="zh-CN" altLang="en-US" sz="2800">
                <a:latin typeface="Times New Roman" panose="02020603050405020304" pitchFamily="18" charset="0"/>
                <a:ea typeface="楷体_GB2312" pitchFamily="49" charset="-122"/>
              </a:rPr>
              <a:t>单个执行者可与多个用例联系；反过来，一个用例可与多个执行者联系。</a:t>
            </a:r>
          </a:p>
          <a:p>
            <a:pPr marL="533400" indent="-533400" algn="just" eaLnBrk="1" hangingPunct="1">
              <a:lnSpc>
                <a:spcPct val="80000"/>
              </a:lnSpc>
              <a:buSzPct val="85000"/>
              <a:buFont typeface="宋体" panose="02010600030101010101" pitchFamily="2" charset="-122"/>
              <a:buNone/>
            </a:pPr>
            <a:r>
              <a:rPr lang="zh-CN" altLang="en-US" sz="2800">
                <a:solidFill>
                  <a:srgbClr val="008080"/>
                </a:solidFill>
                <a:latin typeface="Times New Roman" panose="02020603050405020304" pitchFamily="18" charset="0"/>
                <a:ea typeface="楷体_GB2312" pitchFamily="49" charset="-122"/>
              </a:rPr>
              <a:t>	</a:t>
            </a:r>
            <a:r>
              <a:rPr lang="zh-CN" altLang="en-US" sz="2800">
                <a:latin typeface="Times New Roman" panose="02020603050405020304" pitchFamily="18" charset="0"/>
                <a:ea typeface="楷体_GB2312" pitchFamily="49" charset="-122"/>
              </a:rPr>
              <a:t>对同一个用例而言，不同执行者有着不同的作用：他们可以从</a:t>
            </a:r>
            <a:r>
              <a:rPr lang="zh-CN" altLang="en-US" sz="2800">
                <a:solidFill>
                  <a:srgbClr val="FF6600"/>
                </a:solidFill>
                <a:latin typeface="Times New Roman" panose="02020603050405020304" pitchFamily="18" charset="0"/>
                <a:ea typeface="楷体_GB2312" pitchFamily="49" charset="-122"/>
              </a:rPr>
              <a:t>用例中取值</a:t>
            </a:r>
            <a:r>
              <a:rPr lang="zh-CN" altLang="en-US" sz="2800">
                <a:latin typeface="Times New Roman" panose="02020603050405020304" pitchFamily="18" charset="0"/>
                <a:ea typeface="楷体_GB2312" pitchFamily="49" charset="-122"/>
              </a:rPr>
              <a:t>，也可以</a:t>
            </a:r>
            <a:r>
              <a:rPr lang="zh-CN" altLang="en-US" sz="2800">
                <a:solidFill>
                  <a:srgbClr val="FF6600"/>
                </a:solidFill>
                <a:latin typeface="Times New Roman" panose="02020603050405020304" pitchFamily="18" charset="0"/>
                <a:ea typeface="楷体_GB2312" pitchFamily="49" charset="-122"/>
              </a:rPr>
              <a:t>参与到用例</a:t>
            </a:r>
            <a:r>
              <a:rPr lang="zh-CN" altLang="en-US" sz="2800">
                <a:latin typeface="Times New Roman" panose="02020603050405020304" pitchFamily="18" charset="0"/>
                <a:ea typeface="楷体_GB2312" pitchFamily="49" charset="-122"/>
              </a:rPr>
              <a:t>中。</a:t>
            </a:r>
          </a:p>
          <a:p>
            <a:pPr marL="533400" indent="-533400" algn="just" eaLnBrk="1" hangingPunct="1">
              <a:lnSpc>
                <a:spcPct val="80000"/>
              </a:lnSpc>
              <a:buSzPct val="85000"/>
              <a:buFont typeface="宋体" panose="02010600030101010101" pitchFamily="2" charset="-122"/>
              <a:buNone/>
            </a:pPr>
            <a:r>
              <a:rPr lang="zh-CN" altLang="en-US" sz="2800">
                <a:solidFill>
                  <a:srgbClr val="0000FF"/>
                </a:solidFill>
                <a:latin typeface="Times New Roman" panose="02020603050405020304" pitchFamily="18" charset="0"/>
                <a:ea typeface="楷体_GB2312" pitchFamily="49" charset="-122"/>
              </a:rPr>
              <a:t>	－</a:t>
            </a:r>
            <a:r>
              <a:rPr lang="zh-CN" altLang="en-US" sz="2800">
                <a:latin typeface="Times New Roman" panose="02020603050405020304" pitchFamily="18" charset="0"/>
                <a:ea typeface="楷体_GB2312" pitchFamily="49" charset="-122"/>
              </a:rPr>
              <a:t>对一个大系统，要列出用例清单常常是十分困难。这时可</a:t>
            </a:r>
            <a:r>
              <a:rPr lang="zh-CN" altLang="en-US" sz="2800">
                <a:solidFill>
                  <a:srgbClr val="FF6600"/>
                </a:solidFill>
                <a:latin typeface="Times New Roman" panose="02020603050405020304" pitchFamily="18" charset="0"/>
                <a:ea typeface="楷体_GB2312" pitchFamily="49" charset="-122"/>
              </a:rPr>
              <a:t>先列出执行者清单</a:t>
            </a:r>
            <a:r>
              <a:rPr lang="zh-CN" altLang="en-US" sz="2800">
                <a:latin typeface="Times New Roman" panose="02020603050405020304" pitchFamily="18" charset="0"/>
                <a:ea typeface="楷体_GB2312" pitchFamily="49" charset="-122"/>
              </a:rPr>
              <a:t>，再对每个执行者</a:t>
            </a:r>
            <a:r>
              <a:rPr lang="zh-CN" altLang="en-US" sz="2800">
                <a:solidFill>
                  <a:srgbClr val="FF6600"/>
                </a:solidFill>
                <a:latin typeface="Times New Roman" panose="02020603050405020304" pitchFamily="18" charset="0"/>
                <a:ea typeface="楷体_GB2312" pitchFamily="49" charset="-122"/>
              </a:rPr>
              <a:t>列出它的用例</a:t>
            </a:r>
            <a:r>
              <a:rPr lang="zh-CN" altLang="en-US" sz="2800">
                <a:latin typeface="Times New Roman" panose="02020603050405020304" pitchFamily="18" charset="0"/>
                <a:ea typeface="楷体_GB2312" pitchFamily="49" charset="-122"/>
              </a:rPr>
              <a:t>，问题就会变得容易很多。</a:t>
            </a:r>
          </a:p>
        </p:txBody>
      </p:sp>
      <p:sp>
        <p:nvSpPr>
          <p:cNvPr id="27652" name="Rectangle 3">
            <a:extLst>
              <a:ext uri="{FF2B5EF4-FFF2-40B4-BE49-F238E27FC236}">
                <a16:creationId xmlns:a16="http://schemas.microsoft.com/office/drawing/2014/main" id="{F3CDCF8A-5952-47C3-982B-762B49E92B59}"/>
              </a:ext>
            </a:extLst>
          </p:cNvPr>
          <p:cNvSpPr>
            <a:spLocks noChangeArrowheads="1"/>
          </p:cNvSpPr>
          <p:nvPr/>
        </p:nvSpPr>
        <p:spPr bwMode="auto">
          <a:xfrm>
            <a:off x="2922588"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27653" name="Rectangle 4">
            <a:extLst>
              <a:ext uri="{FF2B5EF4-FFF2-40B4-BE49-F238E27FC236}">
                <a16:creationId xmlns:a16="http://schemas.microsoft.com/office/drawing/2014/main" id="{05E5B874-607E-495E-9517-A7CC42B4F77C}"/>
              </a:ext>
            </a:extLst>
          </p:cNvPr>
          <p:cNvSpPr>
            <a:spLocks noChangeArrowheads="1"/>
          </p:cNvSpPr>
          <p:nvPr/>
        </p:nvSpPr>
        <p:spPr bwMode="auto">
          <a:xfrm>
            <a:off x="2949575" y="2484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27654" name="Text Box 5">
            <a:extLst>
              <a:ext uri="{FF2B5EF4-FFF2-40B4-BE49-F238E27FC236}">
                <a16:creationId xmlns:a16="http://schemas.microsoft.com/office/drawing/2014/main" id="{42B9B70D-0D48-4A20-BBD9-D829C7A33FCE}"/>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a:extLst>
              <a:ext uri="{FF2B5EF4-FFF2-40B4-BE49-F238E27FC236}">
                <a16:creationId xmlns:a16="http://schemas.microsoft.com/office/drawing/2014/main" id="{4B1A5E4A-6EBB-4039-8CC0-37028AA3C85E}"/>
              </a:ext>
            </a:extLst>
          </p:cNvPr>
          <p:cNvSpPr>
            <a:spLocks noGrp="1"/>
          </p:cNvSpPr>
          <p:nvPr>
            <p:ph type="ftr" sz="quarter" idx="10"/>
          </p:nvPr>
        </p:nvSpPr>
        <p:spPr/>
        <p:txBody>
          <a:bodyPr/>
          <a:lstStyle/>
          <a:p>
            <a:pPr>
              <a:defRPr/>
            </a:pPr>
            <a:r>
              <a:rPr lang="zh-CN" altLang="en-US"/>
              <a:t>个人成果，妥善保存，请勿传播</a:t>
            </a:r>
          </a:p>
        </p:txBody>
      </p:sp>
      <p:sp>
        <p:nvSpPr>
          <p:cNvPr id="41987" name="Rectangle 2">
            <a:extLst>
              <a:ext uri="{FF2B5EF4-FFF2-40B4-BE49-F238E27FC236}">
                <a16:creationId xmlns:a16="http://schemas.microsoft.com/office/drawing/2014/main" id="{E7A4B9A4-4CB6-472E-A84F-057B3EC714EE}"/>
              </a:ext>
            </a:extLst>
          </p:cNvPr>
          <p:cNvSpPr>
            <a:spLocks noGrp="1" noChangeArrowheads="1"/>
          </p:cNvSpPr>
          <p:nvPr>
            <p:ph type="body" idx="1"/>
          </p:nvPr>
        </p:nvSpPr>
        <p:spPr>
          <a:xfrm>
            <a:off x="152400" y="981075"/>
            <a:ext cx="8763000" cy="5572125"/>
          </a:xfrm>
        </p:spPr>
        <p:txBody>
          <a:bodyPr/>
          <a:lstStyle/>
          <a:p>
            <a:pPr algn="just" eaLnBrk="1" hangingPunct="1">
              <a:buSzPct val="85000"/>
              <a:buFont typeface="宋体" pitchFamily="2" charset="-122"/>
              <a:buNone/>
              <a:defRPr/>
            </a:pPr>
            <a:r>
              <a:rPr lang="en-US" altLang="zh-CN" sz="3000" dirty="0">
                <a:solidFill>
                  <a:srgbClr val="FFC000"/>
                </a:solidFill>
                <a:latin typeface="Times New Roman" pitchFamily="18" charset="0"/>
                <a:ea typeface="楷体_GB2312" pitchFamily="49" charset="-122"/>
              </a:rPr>
              <a:t>(4) </a:t>
            </a:r>
            <a:r>
              <a:rPr lang="zh-CN" altLang="en-US" sz="3000" dirty="0">
                <a:solidFill>
                  <a:srgbClr val="FFC000"/>
                </a:solidFill>
                <a:latin typeface="Times New Roman" pitchFamily="18" charset="0"/>
                <a:ea typeface="楷体_GB2312" pitchFamily="49" charset="-122"/>
              </a:rPr>
              <a:t>使用和扩展</a:t>
            </a:r>
            <a:r>
              <a:rPr lang="en-US" altLang="zh-CN" sz="3000" dirty="0">
                <a:solidFill>
                  <a:srgbClr val="FFC000"/>
                </a:solidFill>
                <a:latin typeface="Times New Roman" pitchFamily="18" charset="0"/>
                <a:ea typeface="楷体_GB2312" pitchFamily="49" charset="-122"/>
              </a:rPr>
              <a:t>(Use and Extend)</a:t>
            </a:r>
            <a:r>
              <a:rPr lang="zh-CN" altLang="en-US" sz="3000" dirty="0">
                <a:solidFill>
                  <a:srgbClr val="FFC000"/>
                </a:solidFill>
                <a:latin typeface="Times New Roman" pitchFamily="18" charset="0"/>
                <a:ea typeface="楷体_GB2312" pitchFamily="49" charset="-122"/>
              </a:rPr>
              <a:t>：</a:t>
            </a:r>
            <a:r>
              <a:rPr lang="zh-CN" altLang="en-US" sz="3000" dirty="0">
                <a:latin typeface="Times New Roman" pitchFamily="18" charset="0"/>
                <a:ea typeface="楷体_GB2312" pitchFamily="49" charset="-122"/>
              </a:rPr>
              <a:t>表示用例之间的使用和扩展关系</a:t>
            </a:r>
          </a:p>
          <a:p>
            <a:pPr algn="just" eaLnBrk="1" hangingPunct="1">
              <a:buSzPct val="85000"/>
              <a:buFont typeface="Wingdings" panose="05000000000000000000" pitchFamily="2" charset="2"/>
              <a:buNone/>
              <a:defRPr/>
            </a:pPr>
            <a:r>
              <a:rPr lang="en-US" altLang="zh-CN" sz="3000" dirty="0">
                <a:solidFill>
                  <a:srgbClr val="990099"/>
                </a:solidFill>
                <a:latin typeface="Times New Roman" pitchFamily="18" charset="0"/>
                <a:ea typeface="楷体_GB2312" pitchFamily="49" charset="-122"/>
              </a:rPr>
              <a:t>	</a:t>
            </a:r>
            <a:r>
              <a:rPr lang="zh-CN" altLang="en-US" sz="3000" dirty="0">
                <a:solidFill>
                  <a:srgbClr val="66FF33"/>
                </a:solidFill>
                <a:latin typeface="Times New Roman" pitchFamily="18" charset="0"/>
                <a:ea typeface="楷体_GB2312" pitchFamily="49" charset="-122"/>
              </a:rPr>
              <a:t>扩展关系：</a:t>
            </a:r>
            <a:r>
              <a:rPr lang="zh-CN" altLang="en-US" sz="3000" dirty="0">
                <a:latin typeface="Times New Roman" pitchFamily="18" charset="0"/>
                <a:ea typeface="楷体_GB2312" pitchFamily="49" charset="-122"/>
              </a:rPr>
              <a:t>当一个用例与另一个用例相似，但所做的</a:t>
            </a:r>
            <a:r>
              <a:rPr lang="zh-CN" altLang="en-US" sz="2800" dirty="0">
                <a:solidFill>
                  <a:srgbClr val="FF6600"/>
                </a:solidFill>
                <a:latin typeface="Times New Roman" pitchFamily="18" charset="0"/>
                <a:ea typeface="楷体_GB2312" pitchFamily="49" charset="-122"/>
              </a:rPr>
              <a:t>动作多一些</a:t>
            </a:r>
            <a:r>
              <a:rPr lang="zh-CN" altLang="en-US" sz="3000" dirty="0">
                <a:latin typeface="Times New Roman" pitchFamily="18" charset="0"/>
                <a:ea typeface="楷体_GB2312" pitchFamily="49" charset="-122"/>
              </a:rPr>
              <a:t>，将</a:t>
            </a:r>
            <a:r>
              <a:rPr lang="zh-CN" altLang="en-US" sz="2800" dirty="0">
                <a:solidFill>
                  <a:srgbClr val="FF6600"/>
                </a:solidFill>
                <a:latin typeface="Times New Roman" pitchFamily="18" charset="0"/>
                <a:ea typeface="楷体_GB2312" pitchFamily="49" charset="-122"/>
              </a:rPr>
              <a:t>多余部分扩展为一个用例</a:t>
            </a:r>
            <a:r>
              <a:rPr lang="zh-CN" altLang="en-US" sz="3000" dirty="0">
                <a:latin typeface="Times New Roman" pitchFamily="18" charset="0"/>
                <a:ea typeface="楷体_GB2312" pitchFamily="49" charset="-122"/>
              </a:rPr>
              <a:t>，两用例间关系称为扩展关系</a:t>
            </a:r>
          </a:p>
          <a:p>
            <a:pPr algn="just" eaLnBrk="1" hangingPunct="1">
              <a:buSzPct val="85000"/>
              <a:buFont typeface="宋体" pitchFamily="2" charset="-122"/>
              <a:buNone/>
              <a:defRPr/>
            </a:pPr>
            <a:r>
              <a:rPr lang="en-US" altLang="zh-CN" sz="3000" dirty="0">
                <a:solidFill>
                  <a:srgbClr val="990099"/>
                </a:solidFill>
                <a:latin typeface="Times New Roman" pitchFamily="18" charset="0"/>
                <a:ea typeface="楷体_GB2312" pitchFamily="49" charset="-122"/>
              </a:rPr>
              <a:t>	</a:t>
            </a:r>
            <a:r>
              <a:rPr lang="zh-CN" altLang="en-US" sz="3000" dirty="0">
                <a:solidFill>
                  <a:srgbClr val="66FF33"/>
                </a:solidFill>
                <a:latin typeface="Times New Roman" pitchFamily="18" charset="0"/>
                <a:ea typeface="楷体_GB2312" pitchFamily="49" charset="-122"/>
              </a:rPr>
              <a:t>使用关系：</a:t>
            </a:r>
            <a:r>
              <a:rPr lang="zh-CN" altLang="en-US" sz="3000" dirty="0">
                <a:latin typeface="Times New Roman" pitchFamily="18" charset="0"/>
                <a:ea typeface="楷体_GB2312" pitchFamily="49" charset="-122"/>
              </a:rPr>
              <a:t>当有一大块相似的动作存在于几个用例，又不想重复描述该动作，将</a:t>
            </a:r>
            <a:r>
              <a:rPr lang="zh-CN" altLang="en-US" sz="2800" dirty="0">
                <a:solidFill>
                  <a:srgbClr val="FF6600"/>
                </a:solidFill>
                <a:latin typeface="Times New Roman" pitchFamily="18" charset="0"/>
                <a:ea typeface="楷体_GB2312" pitchFamily="49" charset="-122"/>
              </a:rPr>
              <a:t>重复的部分分离为一个用例</a:t>
            </a:r>
            <a:r>
              <a:rPr lang="zh-CN" altLang="en-US" sz="3000" dirty="0">
                <a:latin typeface="Times New Roman" pitchFamily="18" charset="0"/>
                <a:ea typeface="楷体_GB2312" pitchFamily="49" charset="-122"/>
              </a:rPr>
              <a:t>，两用例间关系称为使用关系</a:t>
            </a:r>
          </a:p>
          <a:p>
            <a:pPr lvl="1" algn="just" eaLnBrk="1" hangingPunct="1">
              <a:buSzPct val="85000"/>
              <a:defRPr/>
            </a:pPr>
            <a:r>
              <a:rPr lang="zh-CN" altLang="en-US" sz="2600" dirty="0">
                <a:latin typeface="Times New Roman" pitchFamily="18" charset="0"/>
                <a:ea typeface="楷体_GB2312" pitchFamily="49" charset="-122"/>
              </a:rPr>
              <a:t>扩展与使用都是从几个用例中</a:t>
            </a:r>
            <a:r>
              <a:rPr lang="zh-CN" altLang="en-US" dirty="0">
                <a:solidFill>
                  <a:srgbClr val="FF6600"/>
                </a:solidFill>
                <a:latin typeface="Times New Roman" pitchFamily="18" charset="0"/>
                <a:ea typeface="楷体_GB2312" pitchFamily="49" charset="-122"/>
                <a:cs typeface="+mn-cs"/>
              </a:rPr>
              <a:t>抽取那些公共的行为</a:t>
            </a:r>
            <a:r>
              <a:rPr lang="zh-CN" altLang="en-US" sz="2600" dirty="0">
                <a:latin typeface="Times New Roman" pitchFamily="18" charset="0"/>
                <a:ea typeface="楷体_GB2312" pitchFamily="49" charset="-122"/>
              </a:rPr>
              <a:t>并放入一个单独用例中，而这个用例被其他几个用例使用或扩展。但使用和扩展的目的是不同的</a:t>
            </a:r>
            <a:r>
              <a:rPr lang="zh-CN" altLang="en-US" sz="2600" dirty="0">
                <a:solidFill>
                  <a:srgbClr val="008080"/>
                </a:solidFill>
                <a:latin typeface="Times New Roman" pitchFamily="18" charset="0"/>
                <a:ea typeface="楷体_GB2312" pitchFamily="49" charset="-122"/>
              </a:rPr>
              <a:t>。</a:t>
            </a:r>
          </a:p>
          <a:p>
            <a:pPr algn="just" eaLnBrk="1" hangingPunct="1">
              <a:buSzPct val="85000"/>
              <a:buFont typeface="宋体" pitchFamily="2" charset="-122"/>
              <a:buNone/>
              <a:defRPr/>
            </a:pPr>
            <a:endParaRPr lang="zh-CN" altLang="en-US" sz="3000" dirty="0">
              <a:solidFill>
                <a:srgbClr val="008080"/>
              </a:solidFill>
              <a:latin typeface="Times New Roman" pitchFamily="18" charset="0"/>
              <a:ea typeface="楷体_GB2312" pitchFamily="49" charset="-122"/>
            </a:endParaRPr>
          </a:p>
          <a:p>
            <a:pPr algn="just" eaLnBrk="1" hangingPunct="1">
              <a:buSzPct val="85000"/>
              <a:buFont typeface="宋体" pitchFamily="2" charset="-122"/>
              <a:buNone/>
              <a:defRPr/>
            </a:pPr>
            <a:endParaRPr lang="en-US" altLang="zh-CN" sz="3000" dirty="0">
              <a:solidFill>
                <a:srgbClr val="996600"/>
              </a:solidFill>
              <a:latin typeface="Times New Roman" pitchFamily="18" charset="0"/>
              <a:ea typeface="楷体_GB2312" pitchFamily="49" charset="-122"/>
            </a:endParaRPr>
          </a:p>
        </p:txBody>
      </p:sp>
      <p:sp>
        <p:nvSpPr>
          <p:cNvPr id="28676" name="Rectangle 3">
            <a:extLst>
              <a:ext uri="{FF2B5EF4-FFF2-40B4-BE49-F238E27FC236}">
                <a16:creationId xmlns:a16="http://schemas.microsoft.com/office/drawing/2014/main" id="{F7FBF3E3-FC71-4202-8070-762CD2603C18}"/>
              </a:ext>
            </a:extLst>
          </p:cNvPr>
          <p:cNvSpPr>
            <a:spLocks noChangeArrowheads="1"/>
          </p:cNvSpPr>
          <p:nvPr/>
        </p:nvSpPr>
        <p:spPr bwMode="auto">
          <a:xfrm>
            <a:off x="2922588"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28677" name="Rectangle 4">
            <a:extLst>
              <a:ext uri="{FF2B5EF4-FFF2-40B4-BE49-F238E27FC236}">
                <a16:creationId xmlns:a16="http://schemas.microsoft.com/office/drawing/2014/main" id="{4FC002E5-16E0-4576-95AF-7754F383C14E}"/>
              </a:ext>
            </a:extLst>
          </p:cNvPr>
          <p:cNvSpPr>
            <a:spLocks noChangeArrowheads="1"/>
          </p:cNvSpPr>
          <p:nvPr/>
        </p:nvSpPr>
        <p:spPr bwMode="auto">
          <a:xfrm>
            <a:off x="2949575" y="2484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28678" name="Text Box 5">
            <a:extLst>
              <a:ext uri="{FF2B5EF4-FFF2-40B4-BE49-F238E27FC236}">
                <a16:creationId xmlns:a16="http://schemas.microsoft.com/office/drawing/2014/main" id="{B2EB0827-0C83-40F6-AFAD-8D994845E42E}"/>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a:extLst>
              <a:ext uri="{FF2B5EF4-FFF2-40B4-BE49-F238E27FC236}">
                <a16:creationId xmlns:a16="http://schemas.microsoft.com/office/drawing/2014/main" id="{0D050265-690C-4DEE-9042-B2EE001C2394}"/>
              </a:ext>
            </a:extLst>
          </p:cNvPr>
          <p:cNvSpPr>
            <a:spLocks noGrp="1"/>
          </p:cNvSpPr>
          <p:nvPr>
            <p:ph type="ftr" sz="quarter" idx="10"/>
          </p:nvPr>
        </p:nvSpPr>
        <p:spPr/>
        <p:txBody>
          <a:bodyPr/>
          <a:lstStyle/>
          <a:p>
            <a:pPr>
              <a:defRPr/>
            </a:pPr>
            <a:r>
              <a:rPr lang="zh-CN" altLang="en-US"/>
              <a:t>个人成果，妥善保存，请勿传播</a:t>
            </a:r>
          </a:p>
        </p:txBody>
      </p:sp>
      <p:sp>
        <p:nvSpPr>
          <p:cNvPr id="29699" name="Rectangle 2">
            <a:extLst>
              <a:ext uri="{FF2B5EF4-FFF2-40B4-BE49-F238E27FC236}">
                <a16:creationId xmlns:a16="http://schemas.microsoft.com/office/drawing/2014/main" id="{37409E92-B7AF-4477-B82A-9F727ABA17A1}"/>
              </a:ext>
            </a:extLst>
          </p:cNvPr>
          <p:cNvSpPr>
            <a:spLocks noGrp="1" noChangeArrowheads="1"/>
          </p:cNvSpPr>
          <p:nvPr>
            <p:ph type="body" idx="1"/>
          </p:nvPr>
        </p:nvSpPr>
        <p:spPr>
          <a:xfrm>
            <a:off x="152400" y="1125538"/>
            <a:ext cx="8763000" cy="5427662"/>
          </a:xfrm>
        </p:spPr>
        <p:txBody>
          <a:bodyPr/>
          <a:lstStyle/>
          <a:p>
            <a:pPr algn="just" eaLnBrk="1" hangingPunct="1">
              <a:lnSpc>
                <a:spcPct val="90000"/>
              </a:lnSpc>
              <a:buSzPct val="85000"/>
              <a:buFont typeface="宋体" panose="02010600030101010101" pitchFamily="2" charset="-122"/>
              <a:buNone/>
            </a:pPr>
            <a:r>
              <a:rPr lang="en-US" altLang="zh-CN" sz="2400">
                <a:solidFill>
                  <a:srgbClr val="FFC000"/>
                </a:solidFill>
                <a:latin typeface="Times New Roman" panose="02020603050405020304" pitchFamily="18" charset="0"/>
                <a:ea typeface="楷体_GB2312" pitchFamily="49" charset="-122"/>
              </a:rPr>
              <a:t>(5) </a:t>
            </a:r>
            <a:r>
              <a:rPr lang="zh-CN" altLang="en-US" sz="2400">
                <a:solidFill>
                  <a:srgbClr val="FFC000"/>
                </a:solidFill>
                <a:latin typeface="Times New Roman" panose="02020603050405020304" pitchFamily="18" charset="0"/>
                <a:ea typeface="楷体_GB2312" pitchFamily="49" charset="-122"/>
              </a:rPr>
              <a:t>用例模型的获取</a:t>
            </a:r>
          </a:p>
          <a:p>
            <a:pPr algn="just" eaLnBrk="1" hangingPunct="1">
              <a:lnSpc>
                <a:spcPct val="90000"/>
              </a:lnSpc>
              <a:buSzPct val="85000"/>
              <a:buFont typeface="宋体" panose="02010600030101010101" pitchFamily="2" charset="-122"/>
              <a:buNone/>
            </a:pPr>
            <a:r>
              <a:rPr lang="zh-CN" altLang="en-US" sz="2400">
                <a:latin typeface="Times New Roman" panose="02020603050405020304" pitchFamily="18" charset="0"/>
                <a:ea typeface="楷体_GB2312" pitchFamily="49" charset="-122"/>
              </a:rPr>
              <a:t>获取执行者：用户回答一些问题的答案来识别执行者。</a:t>
            </a:r>
          </a:p>
          <a:p>
            <a:pPr lvl="1" algn="just" eaLnBrk="1" hangingPunct="1">
              <a:lnSpc>
                <a:spcPct val="90000"/>
              </a:lnSpc>
              <a:buClr>
                <a:srgbClr val="FF6600"/>
              </a:buClr>
            </a:pPr>
            <a:r>
              <a:rPr lang="zh-CN" altLang="en-US" sz="2400">
                <a:solidFill>
                  <a:schemeClr val="accent1"/>
                </a:solidFill>
                <a:latin typeface="Times New Roman" panose="02020603050405020304" pitchFamily="18" charset="0"/>
                <a:ea typeface="楷体_GB2312" pitchFamily="49" charset="-122"/>
              </a:rPr>
              <a:t>谁使用系统的主要功能</a:t>
            </a:r>
            <a:r>
              <a:rPr lang="en-US" altLang="zh-CN" sz="2400">
                <a:solidFill>
                  <a:schemeClr val="accent1"/>
                </a:solidFill>
                <a:latin typeface="Times New Roman" panose="02020603050405020304" pitchFamily="18" charset="0"/>
                <a:ea typeface="楷体_GB2312" pitchFamily="49" charset="-122"/>
              </a:rPr>
              <a:t>(</a:t>
            </a:r>
            <a:r>
              <a:rPr lang="zh-CN" altLang="en-US" sz="2400">
                <a:solidFill>
                  <a:schemeClr val="accent1"/>
                </a:solidFill>
                <a:latin typeface="Times New Roman" panose="02020603050405020304" pitchFamily="18" charset="0"/>
                <a:ea typeface="楷体_GB2312" pitchFamily="49" charset="-122"/>
              </a:rPr>
              <a:t>主要使用者</a:t>
            </a:r>
            <a:r>
              <a:rPr lang="en-US" altLang="zh-CN" sz="2400">
                <a:solidFill>
                  <a:schemeClr val="accent1"/>
                </a:solidFill>
                <a:latin typeface="Times New Roman" panose="02020603050405020304" pitchFamily="18" charset="0"/>
                <a:ea typeface="楷体_GB2312" pitchFamily="49" charset="-122"/>
              </a:rPr>
              <a:t>)</a:t>
            </a:r>
            <a:r>
              <a:rPr lang="zh-CN" altLang="en-US" sz="2400">
                <a:solidFill>
                  <a:schemeClr val="accent1"/>
                </a:solidFill>
                <a:latin typeface="Times New Roman" panose="02020603050405020304" pitchFamily="18" charset="0"/>
                <a:ea typeface="楷体_GB2312" pitchFamily="49" charset="-122"/>
              </a:rPr>
              <a:t>。</a:t>
            </a:r>
          </a:p>
          <a:p>
            <a:pPr lvl="1" algn="just" eaLnBrk="1" hangingPunct="1">
              <a:lnSpc>
                <a:spcPct val="90000"/>
              </a:lnSpc>
              <a:buClr>
                <a:srgbClr val="FF6600"/>
              </a:buClr>
            </a:pPr>
            <a:r>
              <a:rPr lang="zh-CN" altLang="en-US" sz="2400">
                <a:solidFill>
                  <a:schemeClr val="accent1"/>
                </a:solidFill>
                <a:latin typeface="Times New Roman" panose="02020603050405020304" pitchFamily="18" charset="0"/>
                <a:ea typeface="楷体_GB2312" pitchFamily="49" charset="-122"/>
              </a:rPr>
              <a:t>谁需要系统支持他们的日常工作。</a:t>
            </a:r>
          </a:p>
          <a:p>
            <a:pPr lvl="1" algn="just" eaLnBrk="1" hangingPunct="1">
              <a:lnSpc>
                <a:spcPct val="90000"/>
              </a:lnSpc>
              <a:buClr>
                <a:srgbClr val="FF6600"/>
              </a:buClr>
            </a:pPr>
            <a:r>
              <a:rPr lang="zh-CN" altLang="en-US" sz="2400">
                <a:solidFill>
                  <a:schemeClr val="accent1"/>
                </a:solidFill>
                <a:latin typeface="Times New Roman" panose="02020603050405020304" pitchFamily="18" charset="0"/>
                <a:ea typeface="楷体_GB2312" pitchFamily="49" charset="-122"/>
              </a:rPr>
              <a:t>谁来维护、管理使系统正常工作</a:t>
            </a:r>
            <a:r>
              <a:rPr lang="en-US" altLang="zh-CN" sz="2400">
                <a:solidFill>
                  <a:schemeClr val="accent1"/>
                </a:solidFill>
                <a:latin typeface="Times New Roman" panose="02020603050405020304" pitchFamily="18" charset="0"/>
                <a:ea typeface="楷体_GB2312" pitchFamily="49" charset="-122"/>
              </a:rPr>
              <a:t>(</a:t>
            </a:r>
            <a:r>
              <a:rPr lang="zh-CN" altLang="en-US" sz="2400">
                <a:solidFill>
                  <a:schemeClr val="accent1"/>
                </a:solidFill>
                <a:latin typeface="Times New Roman" panose="02020603050405020304" pitchFamily="18" charset="0"/>
                <a:ea typeface="楷体_GB2312" pitchFamily="49" charset="-122"/>
              </a:rPr>
              <a:t>辅助使用者</a:t>
            </a:r>
            <a:r>
              <a:rPr lang="en-US" altLang="zh-CN" sz="2400">
                <a:solidFill>
                  <a:schemeClr val="accent1"/>
                </a:solidFill>
                <a:latin typeface="Times New Roman" panose="02020603050405020304" pitchFamily="18" charset="0"/>
                <a:ea typeface="楷体_GB2312" pitchFamily="49" charset="-122"/>
              </a:rPr>
              <a:t>)</a:t>
            </a:r>
            <a:r>
              <a:rPr lang="zh-CN" altLang="en-US" sz="2400">
                <a:solidFill>
                  <a:schemeClr val="accent1"/>
                </a:solidFill>
                <a:latin typeface="Times New Roman" panose="02020603050405020304" pitchFamily="18" charset="0"/>
                <a:ea typeface="楷体_GB2312" pitchFamily="49" charset="-122"/>
              </a:rPr>
              <a:t>。</a:t>
            </a:r>
          </a:p>
          <a:p>
            <a:pPr lvl="1" algn="just" eaLnBrk="1" hangingPunct="1">
              <a:lnSpc>
                <a:spcPct val="90000"/>
              </a:lnSpc>
              <a:buClr>
                <a:srgbClr val="FF6600"/>
              </a:buClr>
            </a:pPr>
            <a:r>
              <a:rPr lang="zh-CN" altLang="en-US" sz="2400">
                <a:solidFill>
                  <a:schemeClr val="accent1"/>
                </a:solidFill>
                <a:latin typeface="Times New Roman" panose="02020603050405020304" pitchFamily="18" charset="0"/>
                <a:ea typeface="楷体_GB2312" pitchFamily="49" charset="-122"/>
              </a:rPr>
              <a:t>系统需要操纵哪些硬件。</a:t>
            </a:r>
          </a:p>
          <a:p>
            <a:pPr lvl="1" algn="just" eaLnBrk="1" hangingPunct="1">
              <a:lnSpc>
                <a:spcPct val="90000"/>
              </a:lnSpc>
              <a:buClr>
                <a:srgbClr val="FF6600"/>
              </a:buClr>
            </a:pPr>
            <a:r>
              <a:rPr lang="zh-CN" altLang="en-US" sz="2400">
                <a:solidFill>
                  <a:schemeClr val="accent1"/>
                </a:solidFill>
                <a:latin typeface="Times New Roman" panose="02020603050405020304" pitchFamily="18" charset="0"/>
                <a:ea typeface="楷体_GB2312" pitchFamily="49" charset="-122"/>
              </a:rPr>
              <a:t>系统需要与哪些其它系统交互，包含其它计算机系统和其它应用程序。</a:t>
            </a:r>
          </a:p>
          <a:p>
            <a:pPr lvl="1" algn="just" eaLnBrk="1" hangingPunct="1">
              <a:lnSpc>
                <a:spcPct val="90000"/>
              </a:lnSpc>
              <a:buClr>
                <a:srgbClr val="FF6600"/>
              </a:buClr>
            </a:pPr>
            <a:r>
              <a:rPr lang="zh-CN" altLang="en-US" sz="2400">
                <a:solidFill>
                  <a:schemeClr val="accent1"/>
                </a:solidFill>
                <a:latin typeface="Times New Roman" panose="02020603050405020304" pitchFamily="18" charset="0"/>
                <a:ea typeface="楷体_GB2312" pitchFamily="49" charset="-122"/>
              </a:rPr>
              <a:t>对系统产生的结果感兴趣的人或事物。</a:t>
            </a:r>
          </a:p>
          <a:p>
            <a:pPr algn="just" eaLnBrk="1" hangingPunct="1">
              <a:lnSpc>
                <a:spcPct val="90000"/>
              </a:lnSpc>
              <a:buSzPct val="85000"/>
              <a:buFont typeface="宋体" panose="02010600030101010101" pitchFamily="2" charset="-122"/>
              <a:buNone/>
            </a:pPr>
            <a:r>
              <a:rPr lang="zh-CN" altLang="en-US" sz="2400">
                <a:latin typeface="Times New Roman" panose="02020603050405020304" pitchFamily="18" charset="0"/>
                <a:ea typeface="楷体_GB2312" pitchFamily="49" charset="-122"/>
              </a:rPr>
              <a:t>获取用例：对每个执行者提出问题以获取用例。</a:t>
            </a:r>
          </a:p>
          <a:p>
            <a:pPr lvl="1" algn="just" eaLnBrk="1" hangingPunct="1">
              <a:lnSpc>
                <a:spcPct val="90000"/>
              </a:lnSpc>
              <a:buClr>
                <a:srgbClr val="0000FF"/>
              </a:buClr>
            </a:pPr>
            <a:r>
              <a:rPr lang="zh-CN" altLang="en-US" sz="2400">
                <a:solidFill>
                  <a:schemeClr val="accent1"/>
                </a:solidFill>
                <a:latin typeface="Times New Roman" panose="02020603050405020304" pitchFamily="18" charset="0"/>
                <a:ea typeface="楷体_GB2312" pitchFamily="49" charset="-122"/>
              </a:rPr>
              <a:t>执行者要求系统提供哪些功能</a:t>
            </a:r>
            <a:r>
              <a:rPr lang="en-US" altLang="zh-CN" sz="2400">
                <a:solidFill>
                  <a:schemeClr val="accent1"/>
                </a:solidFill>
                <a:latin typeface="Times New Roman" panose="02020603050405020304" pitchFamily="18" charset="0"/>
                <a:ea typeface="楷体_GB2312" pitchFamily="49" charset="-122"/>
              </a:rPr>
              <a:t>(</a:t>
            </a:r>
            <a:r>
              <a:rPr lang="zh-CN" altLang="en-US" sz="2400">
                <a:solidFill>
                  <a:schemeClr val="accent1"/>
                </a:solidFill>
                <a:latin typeface="Times New Roman" panose="02020603050405020304" pitchFamily="18" charset="0"/>
                <a:ea typeface="楷体_GB2312" pitchFamily="49" charset="-122"/>
              </a:rPr>
              <a:t>执行者需要做什么</a:t>
            </a:r>
            <a:r>
              <a:rPr lang="en-US" altLang="zh-CN" sz="2400">
                <a:solidFill>
                  <a:schemeClr val="accent1"/>
                </a:solidFill>
                <a:latin typeface="Times New Roman" panose="02020603050405020304" pitchFamily="18" charset="0"/>
                <a:ea typeface="楷体_GB2312" pitchFamily="49" charset="-122"/>
              </a:rPr>
              <a:t>)?</a:t>
            </a:r>
          </a:p>
          <a:p>
            <a:pPr lvl="1" algn="just" eaLnBrk="1" hangingPunct="1">
              <a:lnSpc>
                <a:spcPct val="90000"/>
              </a:lnSpc>
              <a:buClr>
                <a:srgbClr val="0000FF"/>
              </a:buClr>
            </a:pPr>
            <a:r>
              <a:rPr lang="zh-CN" altLang="en-US" sz="2400">
                <a:solidFill>
                  <a:schemeClr val="accent1"/>
                </a:solidFill>
                <a:latin typeface="Times New Roman" panose="02020603050405020304" pitchFamily="18" charset="0"/>
                <a:ea typeface="楷体_GB2312" pitchFamily="49" charset="-122"/>
              </a:rPr>
              <a:t>执行者需要读、产生、删除、修改或存储的信息有哪些类型。</a:t>
            </a:r>
          </a:p>
        </p:txBody>
      </p:sp>
      <p:sp>
        <p:nvSpPr>
          <p:cNvPr id="29700" name="Rectangle 3">
            <a:extLst>
              <a:ext uri="{FF2B5EF4-FFF2-40B4-BE49-F238E27FC236}">
                <a16:creationId xmlns:a16="http://schemas.microsoft.com/office/drawing/2014/main" id="{8BFAE1DD-6B18-4766-A09E-A1DBA67B797F}"/>
              </a:ext>
            </a:extLst>
          </p:cNvPr>
          <p:cNvSpPr>
            <a:spLocks noChangeArrowheads="1"/>
          </p:cNvSpPr>
          <p:nvPr/>
        </p:nvSpPr>
        <p:spPr bwMode="auto">
          <a:xfrm>
            <a:off x="2922588"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29701" name="Rectangle 4">
            <a:extLst>
              <a:ext uri="{FF2B5EF4-FFF2-40B4-BE49-F238E27FC236}">
                <a16:creationId xmlns:a16="http://schemas.microsoft.com/office/drawing/2014/main" id="{EF69162E-6F84-4BBC-BFFE-AA80FCEA85E0}"/>
              </a:ext>
            </a:extLst>
          </p:cNvPr>
          <p:cNvSpPr>
            <a:spLocks noChangeArrowheads="1"/>
          </p:cNvSpPr>
          <p:nvPr/>
        </p:nvSpPr>
        <p:spPr bwMode="auto">
          <a:xfrm>
            <a:off x="2949575" y="2484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29702" name="Text Box 5">
            <a:extLst>
              <a:ext uri="{FF2B5EF4-FFF2-40B4-BE49-F238E27FC236}">
                <a16:creationId xmlns:a16="http://schemas.microsoft.com/office/drawing/2014/main" id="{32C7FA83-DDBA-49E7-A70D-C89DC0AB8570}"/>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页脚占位符 3">
            <a:extLst>
              <a:ext uri="{FF2B5EF4-FFF2-40B4-BE49-F238E27FC236}">
                <a16:creationId xmlns:a16="http://schemas.microsoft.com/office/drawing/2014/main" id="{6DA86DF7-7A4D-4ABF-BAF8-1BEF87E17575}"/>
              </a:ext>
            </a:extLst>
          </p:cNvPr>
          <p:cNvSpPr>
            <a:spLocks noGrp="1"/>
          </p:cNvSpPr>
          <p:nvPr>
            <p:ph type="ftr" sz="quarter" idx="10"/>
          </p:nvPr>
        </p:nvSpPr>
        <p:spPr/>
        <p:txBody>
          <a:bodyPr/>
          <a:lstStyle/>
          <a:p>
            <a:pPr>
              <a:defRPr/>
            </a:pPr>
            <a:r>
              <a:rPr lang="zh-CN" altLang="en-US"/>
              <a:t>个人成果，妥善保存，请勿传播</a:t>
            </a:r>
          </a:p>
        </p:txBody>
      </p:sp>
      <p:sp>
        <p:nvSpPr>
          <p:cNvPr id="30723" name="Rectangle 2">
            <a:extLst>
              <a:ext uri="{FF2B5EF4-FFF2-40B4-BE49-F238E27FC236}">
                <a16:creationId xmlns:a16="http://schemas.microsoft.com/office/drawing/2014/main" id="{400EACC3-CBD0-4424-BA29-DAF821211B26}"/>
              </a:ext>
            </a:extLst>
          </p:cNvPr>
          <p:cNvSpPr>
            <a:spLocks noGrp="1" noChangeArrowheads="1"/>
          </p:cNvSpPr>
          <p:nvPr>
            <p:ph type="body" idx="1"/>
          </p:nvPr>
        </p:nvSpPr>
        <p:spPr>
          <a:xfrm>
            <a:off x="152400" y="1125538"/>
            <a:ext cx="8763000" cy="5427662"/>
          </a:xfrm>
        </p:spPr>
        <p:txBody>
          <a:bodyPr/>
          <a:lstStyle/>
          <a:p>
            <a:pPr lvl="1" algn="just" eaLnBrk="1" hangingPunct="1">
              <a:lnSpc>
                <a:spcPct val="90000"/>
              </a:lnSpc>
              <a:buClr>
                <a:srgbClr val="0000FF"/>
              </a:buClr>
            </a:pPr>
            <a:r>
              <a:rPr lang="zh-CN" altLang="en-US">
                <a:solidFill>
                  <a:schemeClr val="accent1"/>
                </a:solidFill>
                <a:latin typeface="Times New Roman" panose="02020603050405020304" pitchFamily="18" charset="0"/>
                <a:ea typeface="楷体_GB2312" pitchFamily="49" charset="-122"/>
              </a:rPr>
              <a:t>必须提醒执行者的系统事件有哪些</a:t>
            </a:r>
            <a:r>
              <a:rPr lang="en-US" altLang="zh-CN">
                <a:solidFill>
                  <a:schemeClr val="accent1"/>
                </a:solidFill>
                <a:latin typeface="Times New Roman" panose="02020603050405020304" pitchFamily="18" charset="0"/>
                <a:ea typeface="楷体_GB2312" pitchFamily="49" charset="-122"/>
              </a:rPr>
              <a:t>?</a:t>
            </a:r>
            <a:r>
              <a:rPr lang="zh-CN" altLang="en-US">
                <a:solidFill>
                  <a:schemeClr val="accent1"/>
                </a:solidFill>
                <a:latin typeface="Times New Roman" panose="02020603050405020304" pitchFamily="18" charset="0"/>
                <a:ea typeface="楷体_GB2312" pitchFamily="49" charset="-122"/>
              </a:rPr>
              <a:t>或者执行者必须提醒系统的事件有哪些</a:t>
            </a:r>
            <a:r>
              <a:rPr lang="en-US" altLang="zh-CN">
                <a:solidFill>
                  <a:schemeClr val="accent1"/>
                </a:solidFill>
                <a:latin typeface="Times New Roman" panose="02020603050405020304" pitchFamily="18" charset="0"/>
                <a:ea typeface="楷体_GB2312" pitchFamily="49" charset="-122"/>
              </a:rPr>
              <a:t>?</a:t>
            </a:r>
            <a:r>
              <a:rPr lang="zh-CN" altLang="en-US">
                <a:solidFill>
                  <a:schemeClr val="accent1"/>
                </a:solidFill>
                <a:latin typeface="Times New Roman" panose="02020603050405020304" pitchFamily="18" charset="0"/>
                <a:ea typeface="楷体_GB2312" pitchFamily="49" charset="-122"/>
              </a:rPr>
              <a:t>怎样把这些事件表示成用例中的功能</a:t>
            </a:r>
            <a:r>
              <a:rPr lang="en-US" altLang="zh-CN">
                <a:solidFill>
                  <a:schemeClr val="accent1"/>
                </a:solidFill>
                <a:latin typeface="Times New Roman" panose="02020603050405020304" pitchFamily="18" charset="0"/>
                <a:ea typeface="楷体_GB2312" pitchFamily="49" charset="-122"/>
              </a:rPr>
              <a:t>?</a:t>
            </a:r>
          </a:p>
          <a:p>
            <a:pPr lvl="1" algn="just" eaLnBrk="1" hangingPunct="1">
              <a:lnSpc>
                <a:spcPct val="90000"/>
              </a:lnSpc>
              <a:buClr>
                <a:srgbClr val="0000FF"/>
              </a:buClr>
            </a:pPr>
            <a:r>
              <a:rPr lang="zh-CN" altLang="en-US">
                <a:solidFill>
                  <a:schemeClr val="accent1"/>
                </a:solidFill>
                <a:latin typeface="Times New Roman" panose="02020603050405020304" pitchFamily="18" charset="0"/>
                <a:ea typeface="楷体_GB2312" pitchFamily="49" charset="-122"/>
              </a:rPr>
              <a:t>为了完整地描述用例，还需要知道执行者的某些典型功能能否被系统自动实现</a:t>
            </a:r>
            <a:r>
              <a:rPr lang="en-US" altLang="zh-CN">
                <a:solidFill>
                  <a:schemeClr val="accent1"/>
                </a:solidFill>
                <a:latin typeface="Times New Roman" panose="02020603050405020304" pitchFamily="18" charset="0"/>
                <a:ea typeface="楷体_GB2312" pitchFamily="49" charset="-122"/>
              </a:rPr>
              <a:t>?</a:t>
            </a:r>
          </a:p>
          <a:p>
            <a:pPr lvl="1" algn="just" eaLnBrk="1" hangingPunct="1">
              <a:lnSpc>
                <a:spcPct val="90000"/>
              </a:lnSpc>
              <a:buClr>
                <a:srgbClr val="0000FF"/>
              </a:buClr>
            </a:pPr>
            <a:r>
              <a:rPr lang="zh-CN" altLang="en-US">
                <a:solidFill>
                  <a:schemeClr val="accent1"/>
                </a:solidFill>
                <a:latin typeface="Times New Roman" panose="02020603050405020304" pitchFamily="18" charset="0"/>
                <a:ea typeface="楷体_GB2312" pitchFamily="49" charset="-122"/>
              </a:rPr>
              <a:t>还有一些不针对具体执行者问题</a:t>
            </a:r>
            <a:r>
              <a:rPr lang="en-US" altLang="zh-CN">
                <a:solidFill>
                  <a:schemeClr val="accent1"/>
                </a:solidFill>
                <a:latin typeface="Times New Roman" panose="02020603050405020304" pitchFamily="18" charset="0"/>
                <a:ea typeface="楷体_GB2312" pitchFamily="49" charset="-122"/>
              </a:rPr>
              <a:t>(</a:t>
            </a:r>
            <a:r>
              <a:rPr lang="zh-CN" altLang="en-US">
                <a:solidFill>
                  <a:schemeClr val="accent1"/>
                </a:solidFill>
                <a:latin typeface="Times New Roman" panose="02020603050405020304" pitchFamily="18" charset="0"/>
                <a:ea typeface="楷体_GB2312" pitchFamily="49" charset="-122"/>
              </a:rPr>
              <a:t>即针对整个系统的问题</a:t>
            </a:r>
            <a:r>
              <a:rPr lang="en-US" altLang="zh-CN">
                <a:solidFill>
                  <a:schemeClr val="accent1"/>
                </a:solidFill>
                <a:latin typeface="Times New Roman" panose="02020603050405020304" pitchFamily="18" charset="0"/>
                <a:ea typeface="楷体_GB2312" pitchFamily="49" charset="-122"/>
              </a:rPr>
              <a:t>)</a:t>
            </a:r>
            <a:r>
              <a:rPr lang="zh-CN" altLang="en-US">
                <a:solidFill>
                  <a:schemeClr val="accent1"/>
                </a:solidFill>
                <a:latin typeface="Times New Roman" panose="02020603050405020304" pitchFamily="18" charset="0"/>
                <a:ea typeface="楷体_GB2312" pitchFamily="49" charset="-122"/>
              </a:rPr>
              <a:t>：</a:t>
            </a:r>
          </a:p>
          <a:p>
            <a:pPr lvl="1" algn="just" eaLnBrk="1" hangingPunct="1">
              <a:lnSpc>
                <a:spcPct val="90000"/>
              </a:lnSpc>
              <a:buClr>
                <a:srgbClr val="0000FF"/>
              </a:buClr>
            </a:pPr>
            <a:r>
              <a:rPr lang="zh-CN" altLang="en-US">
                <a:solidFill>
                  <a:schemeClr val="accent1"/>
                </a:solidFill>
                <a:latin typeface="Times New Roman" panose="02020603050405020304" pitchFamily="18" charset="0"/>
                <a:ea typeface="楷体_GB2312" pitchFamily="49" charset="-122"/>
              </a:rPr>
              <a:t>系统需要何种输入输出</a:t>
            </a:r>
            <a:r>
              <a:rPr lang="en-US" altLang="zh-CN">
                <a:solidFill>
                  <a:schemeClr val="accent1"/>
                </a:solidFill>
                <a:latin typeface="Times New Roman" panose="02020603050405020304" pitchFamily="18" charset="0"/>
                <a:ea typeface="楷体_GB2312" pitchFamily="49" charset="-122"/>
              </a:rPr>
              <a:t>?</a:t>
            </a:r>
            <a:r>
              <a:rPr lang="zh-CN" altLang="en-US">
                <a:solidFill>
                  <a:schemeClr val="accent1"/>
                </a:solidFill>
                <a:latin typeface="Times New Roman" panose="02020603050405020304" pitchFamily="18" charset="0"/>
                <a:ea typeface="楷体_GB2312" pitchFamily="49" charset="-122"/>
              </a:rPr>
              <a:t>输入从何处来</a:t>
            </a:r>
            <a:r>
              <a:rPr lang="en-US" altLang="zh-CN">
                <a:solidFill>
                  <a:schemeClr val="accent1"/>
                </a:solidFill>
                <a:latin typeface="Times New Roman" panose="02020603050405020304" pitchFamily="18" charset="0"/>
                <a:ea typeface="楷体_GB2312" pitchFamily="49" charset="-122"/>
              </a:rPr>
              <a:t>?</a:t>
            </a:r>
            <a:r>
              <a:rPr lang="zh-CN" altLang="en-US">
                <a:solidFill>
                  <a:schemeClr val="accent1"/>
                </a:solidFill>
                <a:latin typeface="Times New Roman" panose="02020603050405020304" pitchFamily="18" charset="0"/>
                <a:ea typeface="楷体_GB2312" pitchFamily="49" charset="-122"/>
              </a:rPr>
              <a:t>输出到何处</a:t>
            </a:r>
            <a:r>
              <a:rPr lang="en-US" altLang="zh-CN">
                <a:solidFill>
                  <a:schemeClr val="accent1"/>
                </a:solidFill>
                <a:latin typeface="Times New Roman" panose="02020603050405020304" pitchFamily="18" charset="0"/>
                <a:ea typeface="楷体_GB2312" pitchFamily="49" charset="-122"/>
              </a:rPr>
              <a:t>?(</a:t>
            </a:r>
            <a:r>
              <a:rPr lang="zh-CN" altLang="en-US">
                <a:solidFill>
                  <a:schemeClr val="accent1"/>
                </a:solidFill>
                <a:latin typeface="Times New Roman" panose="02020603050405020304" pitchFamily="18" charset="0"/>
                <a:ea typeface="楷体_GB2312" pitchFamily="49" charset="-122"/>
              </a:rPr>
              <a:t>尚不知道执行者是什么 </a:t>
            </a:r>
            <a:r>
              <a:rPr lang="en-US" altLang="zh-CN">
                <a:solidFill>
                  <a:schemeClr val="accent1"/>
                </a:solidFill>
                <a:latin typeface="Times New Roman" panose="02020603050405020304" pitchFamily="18" charset="0"/>
                <a:ea typeface="楷体_GB2312" pitchFamily="49" charset="-122"/>
              </a:rPr>
              <a:t>)</a:t>
            </a:r>
          </a:p>
          <a:p>
            <a:pPr lvl="1" algn="just" eaLnBrk="1" hangingPunct="1">
              <a:lnSpc>
                <a:spcPct val="90000"/>
              </a:lnSpc>
              <a:buClr>
                <a:srgbClr val="0000FF"/>
              </a:buClr>
            </a:pPr>
            <a:r>
              <a:rPr lang="zh-CN" altLang="en-US">
                <a:solidFill>
                  <a:schemeClr val="accent1"/>
                </a:solidFill>
                <a:latin typeface="Times New Roman" panose="02020603050405020304" pitchFamily="18" charset="0"/>
                <a:ea typeface="楷体_GB2312" pitchFamily="49" charset="-122"/>
              </a:rPr>
              <a:t>当前运行系统</a:t>
            </a:r>
            <a:r>
              <a:rPr lang="en-US" altLang="zh-CN">
                <a:solidFill>
                  <a:schemeClr val="accent1"/>
                </a:solidFill>
                <a:latin typeface="Times New Roman" panose="02020603050405020304" pitchFamily="18" charset="0"/>
                <a:ea typeface="楷体_GB2312" pitchFamily="49" charset="-122"/>
              </a:rPr>
              <a:t>(</a:t>
            </a:r>
            <a:r>
              <a:rPr lang="zh-CN" altLang="en-US">
                <a:solidFill>
                  <a:schemeClr val="accent1"/>
                </a:solidFill>
                <a:latin typeface="Times New Roman" panose="02020603050405020304" pitchFamily="18" charset="0"/>
                <a:ea typeface="楷体_GB2312" pitchFamily="49" charset="-122"/>
              </a:rPr>
              <a:t>也许是一些手工操作而不是计算机系统</a:t>
            </a:r>
            <a:r>
              <a:rPr lang="en-US" altLang="zh-CN">
                <a:solidFill>
                  <a:schemeClr val="accent1"/>
                </a:solidFill>
                <a:latin typeface="Times New Roman" panose="02020603050405020304" pitchFamily="18" charset="0"/>
                <a:ea typeface="楷体_GB2312" pitchFamily="49" charset="-122"/>
              </a:rPr>
              <a:t>)</a:t>
            </a:r>
            <a:r>
              <a:rPr lang="zh-CN" altLang="en-US">
                <a:solidFill>
                  <a:schemeClr val="accent1"/>
                </a:solidFill>
                <a:latin typeface="Times New Roman" panose="02020603050405020304" pitchFamily="18" charset="0"/>
                <a:ea typeface="楷体_GB2312" pitchFamily="49" charset="-122"/>
              </a:rPr>
              <a:t>的主要问题</a:t>
            </a:r>
            <a:r>
              <a:rPr lang="en-US" altLang="zh-CN">
                <a:solidFill>
                  <a:schemeClr val="accent1"/>
                </a:solidFill>
                <a:latin typeface="Times New Roman" panose="02020603050405020304" pitchFamily="18" charset="0"/>
                <a:ea typeface="楷体_GB2312" pitchFamily="49" charset="-122"/>
              </a:rPr>
              <a:t>?</a:t>
            </a:r>
          </a:p>
          <a:p>
            <a:pPr algn="just" eaLnBrk="1" hangingPunct="1">
              <a:lnSpc>
                <a:spcPct val="90000"/>
              </a:lnSpc>
              <a:buClr>
                <a:srgbClr val="0000FF"/>
              </a:buClr>
            </a:pPr>
            <a:r>
              <a:rPr lang="zh-CN" altLang="en-US" sz="2800">
                <a:solidFill>
                  <a:srgbClr val="990099"/>
                </a:solidFill>
                <a:latin typeface="Times New Roman" panose="02020603050405020304" pitchFamily="18" charset="0"/>
                <a:ea typeface="楷体_GB2312" pitchFamily="49" charset="-122"/>
              </a:rPr>
              <a:t>对一个十人年的项目来说，大约要</a:t>
            </a:r>
            <a:r>
              <a:rPr lang="en-US" altLang="zh-CN" sz="2800">
                <a:solidFill>
                  <a:srgbClr val="990099"/>
                </a:solidFill>
                <a:latin typeface="Times New Roman" panose="02020603050405020304" pitchFamily="18" charset="0"/>
                <a:ea typeface="楷体_GB2312" pitchFamily="49" charset="-122"/>
              </a:rPr>
              <a:t>80</a:t>
            </a:r>
            <a:r>
              <a:rPr lang="zh-CN" altLang="en-US" sz="2800">
                <a:solidFill>
                  <a:srgbClr val="990099"/>
                </a:solidFill>
                <a:latin typeface="Times New Roman" panose="02020603050405020304" pitchFamily="18" charset="0"/>
                <a:ea typeface="楷体_GB2312" pitchFamily="49" charset="-122"/>
              </a:rPr>
              <a:t>个左右的用例</a:t>
            </a:r>
            <a:r>
              <a:rPr lang="zh-CN" altLang="en-US" sz="2800">
                <a:solidFill>
                  <a:srgbClr val="0000FF"/>
                </a:solidFill>
                <a:latin typeface="Times New Roman" panose="02020603050405020304" pitchFamily="18" charset="0"/>
                <a:ea typeface="楷体_GB2312" pitchFamily="49" charset="-122"/>
              </a:rPr>
              <a:t> </a:t>
            </a:r>
          </a:p>
        </p:txBody>
      </p:sp>
      <p:sp>
        <p:nvSpPr>
          <p:cNvPr id="30724" name="Rectangle 3">
            <a:extLst>
              <a:ext uri="{FF2B5EF4-FFF2-40B4-BE49-F238E27FC236}">
                <a16:creationId xmlns:a16="http://schemas.microsoft.com/office/drawing/2014/main" id="{C8308D06-2D96-4490-9D34-7AF229EDE5E3}"/>
              </a:ext>
            </a:extLst>
          </p:cNvPr>
          <p:cNvSpPr>
            <a:spLocks noChangeArrowheads="1"/>
          </p:cNvSpPr>
          <p:nvPr/>
        </p:nvSpPr>
        <p:spPr bwMode="auto">
          <a:xfrm>
            <a:off x="2922588"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0725" name="Rectangle 4">
            <a:extLst>
              <a:ext uri="{FF2B5EF4-FFF2-40B4-BE49-F238E27FC236}">
                <a16:creationId xmlns:a16="http://schemas.microsoft.com/office/drawing/2014/main" id="{4547F80C-FC75-4CC7-BCE9-F7127605B83B}"/>
              </a:ext>
            </a:extLst>
          </p:cNvPr>
          <p:cNvSpPr>
            <a:spLocks noChangeArrowheads="1"/>
          </p:cNvSpPr>
          <p:nvPr/>
        </p:nvSpPr>
        <p:spPr bwMode="auto">
          <a:xfrm>
            <a:off x="2949575" y="2484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0726" name="Text Box 5">
            <a:extLst>
              <a:ext uri="{FF2B5EF4-FFF2-40B4-BE49-F238E27FC236}">
                <a16:creationId xmlns:a16="http://schemas.microsoft.com/office/drawing/2014/main" id="{D853D099-4839-407B-8C33-F173F11169A3}"/>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2B3E3A37-A668-44DF-A2F7-AE66B051BA1C}"/>
              </a:ext>
            </a:extLst>
          </p:cNvPr>
          <p:cNvSpPr>
            <a:spLocks noGrp="1"/>
          </p:cNvSpPr>
          <p:nvPr>
            <p:ph type="ftr" sz="quarter" idx="10"/>
          </p:nvPr>
        </p:nvSpPr>
        <p:spPr/>
        <p:txBody>
          <a:bodyPr/>
          <a:lstStyle/>
          <a:p>
            <a:pPr>
              <a:defRPr/>
            </a:pPr>
            <a:r>
              <a:rPr lang="zh-CN" altLang="en-US"/>
              <a:t>个人成果，妥善保存，请勿传播</a:t>
            </a:r>
          </a:p>
        </p:txBody>
      </p:sp>
      <p:sp>
        <p:nvSpPr>
          <p:cNvPr id="31747" name="Rectangle 2">
            <a:extLst>
              <a:ext uri="{FF2B5EF4-FFF2-40B4-BE49-F238E27FC236}">
                <a16:creationId xmlns:a16="http://schemas.microsoft.com/office/drawing/2014/main" id="{D972F1E6-5F39-4AB2-A6F4-93E45CD76AF6}"/>
              </a:ext>
            </a:extLst>
          </p:cNvPr>
          <p:cNvSpPr>
            <a:spLocks noChangeArrowheads="1"/>
          </p:cNvSpPr>
          <p:nvPr/>
        </p:nvSpPr>
        <p:spPr bwMode="auto">
          <a:xfrm>
            <a:off x="2324100" y="1966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pic>
        <p:nvPicPr>
          <p:cNvPr id="2" name="图片 1">
            <a:extLst>
              <a:ext uri="{FF2B5EF4-FFF2-40B4-BE49-F238E27FC236}">
                <a16:creationId xmlns:a16="http://schemas.microsoft.com/office/drawing/2014/main" id="{7CE06D29-34B7-451F-A2B6-54A026ACED2F}"/>
              </a:ext>
            </a:extLst>
          </p:cNvPr>
          <p:cNvPicPr>
            <a:picLocks noChangeAspect="1"/>
          </p:cNvPicPr>
          <p:nvPr/>
        </p:nvPicPr>
        <p:blipFill>
          <a:blip r:embed="rId2"/>
          <a:stretch>
            <a:fillRect/>
          </a:stretch>
        </p:blipFill>
        <p:spPr>
          <a:xfrm>
            <a:off x="0" y="128016"/>
            <a:ext cx="9144000" cy="6601967"/>
          </a:xfrm>
          <a:prstGeom prst="rect">
            <a:avLst/>
          </a:prstGeom>
        </p:spPr>
      </p:pic>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E0C1782-4A0C-424F-91EC-55DF3898C98C}"/>
              </a:ext>
            </a:extLst>
          </p:cNvPr>
          <p:cNvSpPr>
            <a:spLocks noChangeArrowheads="1"/>
          </p:cNvSpPr>
          <p:nvPr/>
        </p:nvSpPr>
        <p:spPr bwMode="auto">
          <a:xfrm>
            <a:off x="2324100" y="1966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2771" name="Rectangle 3">
            <a:extLst>
              <a:ext uri="{FF2B5EF4-FFF2-40B4-BE49-F238E27FC236}">
                <a16:creationId xmlns:a16="http://schemas.microsoft.com/office/drawing/2014/main" id="{06E45306-6EF5-4AAA-9B69-92BB975F68B6}"/>
              </a:ext>
            </a:extLst>
          </p:cNvPr>
          <p:cNvSpPr>
            <a:spLocks noChangeArrowheads="1"/>
          </p:cNvSpPr>
          <p:nvPr/>
        </p:nvSpPr>
        <p:spPr bwMode="auto">
          <a:xfrm>
            <a:off x="3094038" y="2659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2772" name="Rectangle 4">
            <a:extLst>
              <a:ext uri="{FF2B5EF4-FFF2-40B4-BE49-F238E27FC236}">
                <a16:creationId xmlns:a16="http://schemas.microsoft.com/office/drawing/2014/main" id="{EF23A9AF-4491-42E2-ADED-A16F5FAC7CE7}"/>
              </a:ext>
            </a:extLst>
          </p:cNvPr>
          <p:cNvSpPr>
            <a:spLocks noChangeArrowheads="1"/>
          </p:cNvSpPr>
          <p:nvPr/>
        </p:nvSpPr>
        <p:spPr bwMode="auto">
          <a:xfrm>
            <a:off x="3200400" y="2073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pic>
        <p:nvPicPr>
          <p:cNvPr id="2" name="图片 1">
            <a:extLst>
              <a:ext uri="{FF2B5EF4-FFF2-40B4-BE49-F238E27FC236}">
                <a16:creationId xmlns:a16="http://schemas.microsoft.com/office/drawing/2014/main" id="{BA80CBCC-2877-4B20-A523-CFA04E3C088D}"/>
              </a:ext>
            </a:extLst>
          </p:cNvPr>
          <p:cNvPicPr>
            <a:picLocks noChangeAspect="1"/>
          </p:cNvPicPr>
          <p:nvPr/>
        </p:nvPicPr>
        <p:blipFill>
          <a:blip r:embed="rId2"/>
          <a:stretch>
            <a:fillRect/>
          </a:stretch>
        </p:blipFill>
        <p:spPr>
          <a:xfrm>
            <a:off x="549402" y="144018"/>
            <a:ext cx="8045196" cy="6569964"/>
          </a:xfrm>
          <a:prstGeom prst="rect">
            <a:avLst/>
          </a:prstGeom>
        </p:spPr>
      </p:pic>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767E9D6-106C-4886-89D5-E80213033992}"/>
              </a:ext>
            </a:extLst>
          </p:cNvPr>
          <p:cNvSpPr>
            <a:spLocks noChangeArrowheads="1"/>
          </p:cNvSpPr>
          <p:nvPr/>
        </p:nvSpPr>
        <p:spPr bwMode="auto">
          <a:xfrm>
            <a:off x="2324100" y="1966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3795" name="Rectangle 3">
            <a:extLst>
              <a:ext uri="{FF2B5EF4-FFF2-40B4-BE49-F238E27FC236}">
                <a16:creationId xmlns:a16="http://schemas.microsoft.com/office/drawing/2014/main" id="{169BE2FF-A3F3-4869-B946-FB2B41EFACB0}"/>
              </a:ext>
            </a:extLst>
          </p:cNvPr>
          <p:cNvSpPr>
            <a:spLocks noChangeArrowheads="1"/>
          </p:cNvSpPr>
          <p:nvPr/>
        </p:nvSpPr>
        <p:spPr bwMode="auto">
          <a:xfrm>
            <a:off x="3094038" y="2659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pic>
        <p:nvPicPr>
          <p:cNvPr id="3" name="图片 2">
            <a:extLst>
              <a:ext uri="{FF2B5EF4-FFF2-40B4-BE49-F238E27FC236}">
                <a16:creationId xmlns:a16="http://schemas.microsoft.com/office/drawing/2014/main" id="{E6882226-71E8-4A8C-8D01-B1C5EB8F73D4}"/>
              </a:ext>
            </a:extLst>
          </p:cNvPr>
          <p:cNvPicPr>
            <a:picLocks noChangeAspect="1"/>
          </p:cNvPicPr>
          <p:nvPr/>
        </p:nvPicPr>
        <p:blipFill>
          <a:blip r:embed="rId2"/>
          <a:stretch>
            <a:fillRect/>
          </a:stretch>
        </p:blipFill>
        <p:spPr>
          <a:xfrm>
            <a:off x="467544" y="2132856"/>
            <a:ext cx="8431499" cy="4389500"/>
          </a:xfrm>
          <a:prstGeom prst="rect">
            <a:avLst/>
          </a:prstGeom>
        </p:spPr>
      </p:pic>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9103450-0F88-4156-98BE-E0C415CFC527}"/>
              </a:ext>
            </a:extLst>
          </p:cNvPr>
          <p:cNvSpPr>
            <a:spLocks noChangeArrowheads="1"/>
          </p:cNvSpPr>
          <p:nvPr/>
        </p:nvSpPr>
        <p:spPr bwMode="auto">
          <a:xfrm>
            <a:off x="2324100" y="1966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4819" name="Rectangle 3">
            <a:extLst>
              <a:ext uri="{FF2B5EF4-FFF2-40B4-BE49-F238E27FC236}">
                <a16:creationId xmlns:a16="http://schemas.microsoft.com/office/drawing/2014/main" id="{8BE55B24-2A24-4BF8-A2AF-C385AFED063E}"/>
              </a:ext>
            </a:extLst>
          </p:cNvPr>
          <p:cNvSpPr>
            <a:spLocks noChangeArrowheads="1"/>
          </p:cNvSpPr>
          <p:nvPr/>
        </p:nvSpPr>
        <p:spPr bwMode="auto">
          <a:xfrm>
            <a:off x="3094038" y="2659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4820" name="Rectangle 4">
            <a:extLst>
              <a:ext uri="{FF2B5EF4-FFF2-40B4-BE49-F238E27FC236}">
                <a16:creationId xmlns:a16="http://schemas.microsoft.com/office/drawing/2014/main" id="{84C2FCFE-13A4-4072-8D12-841B72564AD3}"/>
              </a:ext>
            </a:extLst>
          </p:cNvPr>
          <p:cNvSpPr>
            <a:spLocks noChangeArrowheads="1"/>
          </p:cNvSpPr>
          <p:nvPr/>
        </p:nvSpPr>
        <p:spPr bwMode="auto">
          <a:xfrm>
            <a:off x="3360738" y="2130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pic>
        <p:nvPicPr>
          <p:cNvPr id="2" name="图片 1">
            <a:extLst>
              <a:ext uri="{FF2B5EF4-FFF2-40B4-BE49-F238E27FC236}">
                <a16:creationId xmlns:a16="http://schemas.microsoft.com/office/drawing/2014/main" id="{7085EA11-A60F-47F7-A127-168E168D4498}"/>
              </a:ext>
            </a:extLst>
          </p:cNvPr>
          <p:cNvPicPr>
            <a:picLocks noChangeAspect="1"/>
          </p:cNvPicPr>
          <p:nvPr/>
        </p:nvPicPr>
        <p:blipFill>
          <a:blip r:embed="rId2"/>
          <a:stretch>
            <a:fillRect/>
          </a:stretch>
        </p:blipFill>
        <p:spPr>
          <a:xfrm>
            <a:off x="963168" y="163068"/>
            <a:ext cx="7217664" cy="6531864"/>
          </a:xfrm>
          <a:prstGeom prst="rect">
            <a:avLst/>
          </a:prstGeom>
        </p:spPr>
      </p:pic>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F3B293DB-07DC-4065-9572-14E889B40821}"/>
              </a:ext>
            </a:extLst>
          </p:cNvPr>
          <p:cNvSpPr>
            <a:spLocks noGrp="1" noChangeArrowheads="1"/>
          </p:cNvSpPr>
          <p:nvPr>
            <p:ph type="body" idx="1"/>
          </p:nvPr>
        </p:nvSpPr>
        <p:spPr>
          <a:xfrm>
            <a:off x="857250" y="2000250"/>
            <a:ext cx="8139113" cy="4352925"/>
          </a:xfrm>
        </p:spPr>
        <p:txBody>
          <a:bodyPr/>
          <a:lstStyle/>
          <a:p>
            <a:pPr eaLnBrk="1" hangingPunct="1">
              <a:lnSpc>
                <a:spcPct val="110000"/>
              </a:lnSpc>
              <a:buSzPct val="85000"/>
              <a:buFont typeface="宋体" panose="02010600030101010101" pitchFamily="2" charset="-122"/>
              <a:buNone/>
            </a:pPr>
            <a:r>
              <a:rPr lang="en-US" altLang="zh-CN" sz="3000" dirty="0">
                <a:solidFill>
                  <a:srgbClr val="FFC000"/>
                </a:solidFill>
                <a:latin typeface="Times New Roman" panose="02020603050405020304" pitchFamily="18" charset="0"/>
                <a:ea typeface="楷体_GB2312" pitchFamily="49" charset="-122"/>
              </a:rPr>
              <a:t>2.</a:t>
            </a:r>
            <a:r>
              <a:rPr lang="zh-CN" altLang="en-US" sz="3000" dirty="0">
                <a:solidFill>
                  <a:srgbClr val="FFC000"/>
                </a:solidFill>
                <a:latin typeface="Times New Roman" panose="02020603050405020304" pitchFamily="18" charset="0"/>
                <a:ea typeface="楷体_GB2312" pitchFamily="49" charset="-122"/>
              </a:rPr>
              <a:t>类图、对象图和包（结构模型）</a:t>
            </a:r>
          </a:p>
          <a:p>
            <a:pPr algn="just" eaLnBrk="1" hangingPunct="1">
              <a:lnSpc>
                <a:spcPct val="110000"/>
              </a:lnSpc>
              <a:buSzPct val="85000"/>
              <a:buFont typeface="宋体" panose="02010600030101010101" pitchFamily="2" charset="-122"/>
              <a:buNone/>
            </a:pPr>
            <a:r>
              <a:rPr lang="en-US" altLang="zh-CN" sz="3000" dirty="0">
                <a:latin typeface="Times New Roman" panose="02020603050405020304" pitchFamily="18" charset="0"/>
                <a:ea typeface="楷体_GB2312" pitchFamily="49" charset="-122"/>
              </a:rPr>
              <a:t>(1) </a:t>
            </a:r>
            <a:r>
              <a:rPr lang="zh-CN" altLang="en-US" sz="3000" dirty="0">
                <a:latin typeface="Times New Roman" panose="02020603050405020304" pitchFamily="18" charset="0"/>
                <a:ea typeface="楷体_GB2312" pitchFamily="49" charset="-122"/>
              </a:rPr>
              <a:t>类图</a:t>
            </a:r>
            <a:r>
              <a:rPr lang="en-US" altLang="zh-CN" sz="3000" dirty="0">
                <a:latin typeface="Times New Roman" panose="02020603050405020304" pitchFamily="18" charset="0"/>
                <a:ea typeface="楷体_GB2312" pitchFamily="49" charset="-122"/>
              </a:rPr>
              <a:t>(Class Diagram)</a:t>
            </a:r>
          </a:p>
          <a:p>
            <a:pPr algn="just" eaLnBrk="1" hangingPunct="1">
              <a:lnSpc>
                <a:spcPct val="110000"/>
              </a:lnSpc>
              <a:buClr>
                <a:srgbClr val="0000FF"/>
              </a:buClr>
              <a:buFontTx/>
              <a:buChar char="•"/>
            </a:pPr>
            <a:r>
              <a:rPr lang="zh-CN" altLang="en-US" sz="3000" dirty="0">
                <a:latin typeface="Times New Roman" panose="02020603050405020304" pitchFamily="18" charset="0"/>
                <a:ea typeface="楷体_GB2312" pitchFamily="49" charset="-122"/>
              </a:rPr>
              <a:t>类图描述类和类之间的静态关系。它显示了信息的结构和行为。类图是定义其它图的基础。在类图的基础上，状态图、协作图等进一步描述了系统其他方面的特性。</a:t>
            </a:r>
          </a:p>
          <a:p>
            <a:pPr algn="just" eaLnBrk="1" hangingPunct="1">
              <a:lnSpc>
                <a:spcPct val="110000"/>
              </a:lnSpc>
              <a:buSzPct val="85000"/>
              <a:buFont typeface="宋体" panose="02010600030101010101" pitchFamily="2" charset="-122"/>
              <a:buNone/>
            </a:pPr>
            <a:r>
              <a:rPr lang="en-US" altLang="zh-CN" sz="3000" dirty="0">
                <a:latin typeface="Times New Roman" panose="02020603050405020304" pitchFamily="18" charset="0"/>
                <a:ea typeface="楷体_GB2312" pitchFamily="49" charset="-122"/>
              </a:rPr>
              <a:t>(2) </a:t>
            </a:r>
            <a:r>
              <a:rPr lang="zh-CN" altLang="en-US" sz="3000" dirty="0">
                <a:latin typeface="Times New Roman" panose="02020603050405020304" pitchFamily="18" charset="0"/>
                <a:ea typeface="楷体_GB2312" pitchFamily="49" charset="-122"/>
              </a:rPr>
              <a:t>类和对象</a:t>
            </a:r>
            <a:r>
              <a:rPr lang="en-US" altLang="zh-CN" sz="3000" dirty="0">
                <a:latin typeface="Times New Roman" panose="02020603050405020304" pitchFamily="18" charset="0"/>
                <a:ea typeface="楷体_GB2312" pitchFamily="49" charset="-122"/>
              </a:rPr>
              <a:t>(Object)  </a:t>
            </a:r>
            <a:r>
              <a:rPr lang="zh-CN" altLang="en-US" sz="3000" dirty="0">
                <a:latin typeface="Times New Roman" panose="02020603050405020304" pitchFamily="18" charset="0"/>
                <a:ea typeface="楷体_GB2312" pitchFamily="49" charset="-122"/>
              </a:rPr>
              <a:t>对象、类、类属性、操作</a:t>
            </a:r>
          </a:p>
        </p:txBody>
      </p:sp>
      <p:sp>
        <p:nvSpPr>
          <p:cNvPr id="35843" name="Text Box 10">
            <a:extLst>
              <a:ext uri="{FF2B5EF4-FFF2-40B4-BE49-F238E27FC236}">
                <a16:creationId xmlns:a16="http://schemas.microsoft.com/office/drawing/2014/main" id="{87ABBB96-F439-4FE0-9BD3-64CD0C13A56C}"/>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990CDCA9-8171-4D86-AD44-9FBA51A80D29}"/>
              </a:ext>
            </a:extLst>
          </p:cNvPr>
          <p:cNvSpPr>
            <a:spLocks noGrp="1"/>
          </p:cNvSpPr>
          <p:nvPr>
            <p:ph type="ftr" sz="quarter" idx="10"/>
          </p:nvPr>
        </p:nvSpPr>
        <p:spPr/>
        <p:txBody>
          <a:bodyPr/>
          <a:lstStyle/>
          <a:p>
            <a:pPr>
              <a:defRPr/>
            </a:pPr>
            <a:r>
              <a:rPr lang="zh-CN" altLang="en-US"/>
              <a:t>个人成果，妥善保存，请勿传播</a:t>
            </a:r>
          </a:p>
        </p:txBody>
      </p:sp>
      <p:sp>
        <p:nvSpPr>
          <p:cNvPr id="1071106" name="Rectangle 2">
            <a:extLst>
              <a:ext uri="{FF2B5EF4-FFF2-40B4-BE49-F238E27FC236}">
                <a16:creationId xmlns:a16="http://schemas.microsoft.com/office/drawing/2014/main" id="{9C9C9EF8-5356-466A-A48F-4701E03AE35A}"/>
              </a:ext>
            </a:extLst>
          </p:cNvPr>
          <p:cNvSpPr>
            <a:spLocks noGrp="1" noChangeArrowheads="1"/>
          </p:cNvSpPr>
          <p:nvPr>
            <p:ph type="title"/>
          </p:nvPr>
        </p:nvSpPr>
        <p:spPr/>
        <p:txBody>
          <a:bodyPr/>
          <a:lstStyle/>
          <a:p>
            <a:pPr eaLnBrk="1" hangingPunct="1">
              <a:defRPr/>
            </a:pPr>
            <a:r>
              <a:rPr lang="en-US" altLang="zh-CN"/>
              <a:t>UML</a:t>
            </a:r>
            <a:r>
              <a:rPr lang="zh-CN" altLang="en-US"/>
              <a:t>建模语言</a:t>
            </a:r>
          </a:p>
        </p:txBody>
      </p:sp>
      <p:sp>
        <p:nvSpPr>
          <p:cNvPr id="8196" name="Rectangle 3">
            <a:extLst>
              <a:ext uri="{FF2B5EF4-FFF2-40B4-BE49-F238E27FC236}">
                <a16:creationId xmlns:a16="http://schemas.microsoft.com/office/drawing/2014/main" id="{B3A26753-9C83-4165-98CD-5A016DDA7002}"/>
              </a:ext>
            </a:extLst>
          </p:cNvPr>
          <p:cNvSpPr>
            <a:spLocks noGrp="1" noChangeArrowheads="1"/>
          </p:cNvSpPr>
          <p:nvPr>
            <p:ph type="body" idx="1"/>
          </p:nvPr>
        </p:nvSpPr>
        <p:spPr/>
        <p:txBody>
          <a:bodyPr/>
          <a:lstStyle/>
          <a:p>
            <a:pPr eaLnBrk="1" hangingPunct="1"/>
            <a:r>
              <a:rPr lang="zh-CN" altLang="en-US"/>
              <a:t>关于建模语言</a:t>
            </a:r>
          </a:p>
          <a:p>
            <a:pPr lvl="1" eaLnBrk="1" hangingPunct="1"/>
            <a:r>
              <a:rPr lang="zh-CN" altLang="en-US"/>
              <a:t>模型通常由一组</a:t>
            </a:r>
            <a:r>
              <a:rPr lang="zh-CN" altLang="en-US">
                <a:solidFill>
                  <a:schemeClr val="folHlink"/>
                </a:solidFill>
              </a:rPr>
              <a:t>图示符号</a:t>
            </a:r>
            <a:r>
              <a:rPr lang="zh-CN" altLang="en-US"/>
              <a:t>和组成这些符号的</a:t>
            </a:r>
            <a:r>
              <a:rPr lang="zh-CN" altLang="en-US">
                <a:solidFill>
                  <a:schemeClr val="folHlink"/>
                </a:solidFill>
              </a:rPr>
              <a:t>规则</a:t>
            </a:r>
            <a:r>
              <a:rPr lang="zh-CN" altLang="en-US"/>
              <a:t>组成，定义和描述问题域的术语和概念</a:t>
            </a:r>
          </a:p>
          <a:p>
            <a:pPr lvl="1" eaLnBrk="1" hangingPunct="1"/>
            <a:r>
              <a:rPr lang="zh-CN" altLang="en-US"/>
              <a:t>为建立模型，需要用适当的</a:t>
            </a:r>
            <a:r>
              <a:rPr lang="zh-CN" altLang="en-US">
                <a:solidFill>
                  <a:schemeClr val="folHlink"/>
                </a:solidFill>
              </a:rPr>
              <a:t>语言</a:t>
            </a:r>
            <a:r>
              <a:rPr lang="zh-CN" altLang="en-US"/>
              <a:t>来表达模型</a:t>
            </a:r>
          </a:p>
          <a:p>
            <a:pPr lvl="1" eaLnBrk="1" hangingPunct="1"/>
            <a:r>
              <a:rPr lang="zh-CN" altLang="en-US"/>
              <a:t>建模语言由</a:t>
            </a:r>
            <a:r>
              <a:rPr lang="zh-CN" altLang="en-US">
                <a:solidFill>
                  <a:schemeClr val="folHlink"/>
                </a:solidFill>
              </a:rPr>
              <a:t>记号</a:t>
            </a:r>
            <a:r>
              <a:rPr lang="zh-CN" altLang="en-US"/>
              <a:t>（即模型中使用的符号）和使用这些记号的</a:t>
            </a:r>
            <a:r>
              <a:rPr lang="zh-CN" altLang="en-US">
                <a:solidFill>
                  <a:schemeClr val="folHlink"/>
                </a:solidFill>
              </a:rPr>
              <a:t>规则</a:t>
            </a:r>
            <a:r>
              <a:rPr lang="zh-CN" altLang="en-US"/>
              <a:t>（语法、语义）组成</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51E8DE11-ED65-4050-97E2-F2B36A5A87FE}"/>
              </a:ext>
            </a:extLst>
          </p:cNvPr>
          <p:cNvSpPr>
            <a:spLocks noGrp="1"/>
          </p:cNvSpPr>
          <p:nvPr>
            <p:ph type="ftr" sz="quarter" idx="10"/>
          </p:nvPr>
        </p:nvSpPr>
        <p:spPr/>
        <p:txBody>
          <a:bodyPr/>
          <a:lstStyle/>
          <a:p>
            <a:pPr>
              <a:defRPr/>
            </a:pPr>
            <a:r>
              <a:rPr lang="zh-CN" altLang="en-US"/>
              <a:t>个人成果，妥善保存，请勿传播</a:t>
            </a:r>
          </a:p>
        </p:txBody>
      </p:sp>
      <p:sp>
        <p:nvSpPr>
          <p:cNvPr id="36868" name="Text Box 4">
            <a:extLst>
              <a:ext uri="{FF2B5EF4-FFF2-40B4-BE49-F238E27FC236}">
                <a16:creationId xmlns:a16="http://schemas.microsoft.com/office/drawing/2014/main" id="{8C4F1B69-7021-40AF-8F30-99A84A91DC48}"/>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
        <p:nvSpPr>
          <p:cNvPr id="36869" name="Rectangle 3">
            <a:extLst>
              <a:ext uri="{FF2B5EF4-FFF2-40B4-BE49-F238E27FC236}">
                <a16:creationId xmlns:a16="http://schemas.microsoft.com/office/drawing/2014/main" id="{6B6C6264-6B69-4D4F-8546-0053413E8719}"/>
              </a:ext>
            </a:extLst>
          </p:cNvPr>
          <p:cNvSpPr>
            <a:spLocks noChangeArrowheads="1"/>
          </p:cNvSpPr>
          <p:nvPr/>
        </p:nvSpPr>
        <p:spPr bwMode="auto">
          <a:xfrm>
            <a:off x="285750" y="285750"/>
            <a:ext cx="4114800" cy="3048000"/>
          </a:xfrm>
          <a:prstGeom prst="rect">
            <a:avLst/>
          </a:prstGeom>
          <a:solidFill>
            <a:srgbClr val="FFFFFF"/>
          </a:solidFill>
          <a:ln w="19050" cap="sq">
            <a:solidFill>
              <a:srgbClr val="FF0000"/>
            </a:solidFill>
            <a:miter lim="800000"/>
            <a:headEnd type="none" w="sm" len="sm"/>
            <a:tailEnd type="none" w="sm" len="sm"/>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9" name="Text Box 4">
            <a:extLst>
              <a:ext uri="{FF2B5EF4-FFF2-40B4-BE49-F238E27FC236}">
                <a16:creationId xmlns:a16="http://schemas.microsoft.com/office/drawing/2014/main" id="{1F951561-56AF-4186-853A-5773F5C37465}"/>
              </a:ext>
            </a:extLst>
          </p:cNvPr>
          <p:cNvSpPr txBox="1">
            <a:spLocks noChangeArrowheads="1"/>
          </p:cNvSpPr>
          <p:nvPr/>
        </p:nvSpPr>
        <p:spPr bwMode="auto">
          <a:xfrm>
            <a:off x="1428750" y="285750"/>
            <a:ext cx="1619250" cy="519113"/>
          </a:xfrm>
          <a:prstGeom prst="rect">
            <a:avLst/>
          </a:prstGeom>
          <a:noFill/>
          <a:ln w="19050" cap="sq">
            <a:noFill/>
            <a:miter lim="800000"/>
            <a:headEnd type="none" w="sm" len="sm"/>
            <a:tailEnd type="none" w="sm" len="sm"/>
          </a:ln>
          <a:effectLst/>
        </p:spPr>
        <p:txBody>
          <a:bodyPr wrap="none" anchor="ctr">
            <a:spAutoFit/>
          </a:bodyPr>
          <a:lstStyle/>
          <a:p>
            <a:pPr algn="ctr" eaLnBrk="1" hangingPunct="1">
              <a:defRPr/>
            </a:pPr>
            <a:r>
              <a:rPr kumimoji="1" lang="zh-CN" altLang="en-US" sz="2800" b="1" dirty="0">
                <a:solidFill>
                  <a:srgbClr val="0000FF"/>
                </a:solidFill>
                <a:effectLst>
                  <a:outerShdw blurRad="38100" dist="38100" dir="2700000" algn="tl">
                    <a:srgbClr val="000000"/>
                  </a:outerShdw>
                </a:effectLst>
                <a:latin typeface="Times New Roman" pitchFamily="18" charset="0"/>
                <a:ea typeface="仿宋_GB2312" pitchFamily="49" charset="-122"/>
              </a:rPr>
              <a:t>类的名称</a:t>
            </a:r>
            <a:endParaRPr kumimoji="1" lang="zh-CN" altLang="en-US" dirty="0">
              <a:latin typeface="Times New Roman" pitchFamily="18" charset="0"/>
              <a:ea typeface="宋体" pitchFamily="2" charset="-122"/>
            </a:endParaRPr>
          </a:p>
        </p:txBody>
      </p:sp>
      <p:sp>
        <p:nvSpPr>
          <p:cNvPr id="36871" name="Line 5">
            <a:extLst>
              <a:ext uri="{FF2B5EF4-FFF2-40B4-BE49-F238E27FC236}">
                <a16:creationId xmlns:a16="http://schemas.microsoft.com/office/drawing/2014/main" id="{C000F842-26F8-43DD-A68E-85EAA00B56A8}"/>
              </a:ext>
            </a:extLst>
          </p:cNvPr>
          <p:cNvSpPr>
            <a:spLocks noChangeShapeType="1"/>
          </p:cNvSpPr>
          <p:nvPr/>
        </p:nvSpPr>
        <p:spPr bwMode="auto">
          <a:xfrm>
            <a:off x="285750" y="804863"/>
            <a:ext cx="4114800" cy="0"/>
          </a:xfrm>
          <a:prstGeom prst="line">
            <a:avLst/>
          </a:prstGeom>
          <a:noFill/>
          <a:ln w="19050" cap="sq">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6">
            <a:extLst>
              <a:ext uri="{FF2B5EF4-FFF2-40B4-BE49-F238E27FC236}">
                <a16:creationId xmlns:a16="http://schemas.microsoft.com/office/drawing/2014/main" id="{FE90E0BE-1C38-46F1-844C-A243BA93B201}"/>
              </a:ext>
            </a:extLst>
          </p:cNvPr>
          <p:cNvSpPr txBox="1">
            <a:spLocks noChangeArrowheads="1"/>
          </p:cNvSpPr>
          <p:nvPr/>
        </p:nvSpPr>
        <p:spPr bwMode="auto">
          <a:xfrm>
            <a:off x="377825" y="817563"/>
            <a:ext cx="3943350" cy="1373187"/>
          </a:xfrm>
          <a:prstGeom prst="rect">
            <a:avLst/>
          </a:prstGeom>
          <a:noFill/>
          <a:ln w="19050" cap="sq">
            <a:noFill/>
            <a:miter lim="800000"/>
            <a:headEnd type="none" w="sm" len="sm"/>
            <a:tailEnd type="none" w="sm" len="sm"/>
          </a:ln>
          <a:effectLst/>
        </p:spPr>
        <p:txBody>
          <a:bodyPr wrap="none" anchor="ctr">
            <a:spAutoFit/>
          </a:bodyPr>
          <a:lstStyle/>
          <a:p>
            <a:pPr eaLnBrk="1" hangingPunct="1">
              <a:defRPr/>
            </a:pP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属性</a:t>
            </a:r>
          </a:p>
          <a:p>
            <a:pPr eaLnBrk="1" hangingPunct="1">
              <a:defRPr/>
            </a:pP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属性 </a:t>
            </a:r>
            <a:r>
              <a:rPr kumimoji="1" lang="en-US" altLang="zh-CN" sz="2800" b="1">
                <a:solidFill>
                  <a:srgbClr val="0000FF"/>
                </a:solidFill>
                <a:effectLst>
                  <a:outerShdw blurRad="38100" dist="38100" dir="2700000" algn="tl">
                    <a:srgbClr val="000000"/>
                  </a:outerShdw>
                </a:effectLst>
                <a:latin typeface="仿宋_GB2312" pitchFamily="49" charset="-122"/>
                <a:ea typeface="仿宋_GB2312" pitchFamily="49" charset="-122"/>
              </a:rPr>
              <a:t>:</a:t>
            </a: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数据类型</a:t>
            </a:r>
          </a:p>
          <a:p>
            <a:pPr eaLnBrk="1" hangingPunct="1">
              <a:defRPr/>
            </a:pP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属性 </a:t>
            </a:r>
            <a:r>
              <a:rPr kumimoji="1" lang="en-US" altLang="zh-CN" sz="2800" b="1">
                <a:solidFill>
                  <a:srgbClr val="0000FF"/>
                </a:solidFill>
                <a:effectLst>
                  <a:outerShdw blurRad="38100" dist="38100" dir="2700000" algn="tl">
                    <a:srgbClr val="000000"/>
                  </a:outerShdw>
                </a:effectLst>
                <a:latin typeface="仿宋_GB2312" pitchFamily="49" charset="-122"/>
                <a:ea typeface="仿宋_GB2312" pitchFamily="49" charset="-122"/>
              </a:rPr>
              <a:t>:</a:t>
            </a: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数据类型 </a:t>
            </a:r>
            <a:r>
              <a:rPr kumimoji="1" lang="en-US" altLang="zh-CN" sz="2800" b="1">
                <a:solidFill>
                  <a:srgbClr val="0000FF"/>
                </a:solidFill>
                <a:effectLst>
                  <a:outerShdw blurRad="38100" dist="38100" dir="2700000" algn="tl">
                    <a:srgbClr val="000000"/>
                  </a:outerShdw>
                </a:effectLst>
                <a:latin typeface="仿宋_GB2312" pitchFamily="49" charset="-122"/>
                <a:ea typeface="仿宋_GB2312" pitchFamily="49" charset="-122"/>
              </a:rPr>
              <a:t>= </a:t>
            </a: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初值</a:t>
            </a:r>
          </a:p>
        </p:txBody>
      </p:sp>
      <p:sp>
        <p:nvSpPr>
          <p:cNvPr id="36873" name="Line 7">
            <a:extLst>
              <a:ext uri="{FF2B5EF4-FFF2-40B4-BE49-F238E27FC236}">
                <a16:creationId xmlns:a16="http://schemas.microsoft.com/office/drawing/2014/main" id="{BD63BA31-EAF6-4475-BA14-925886E68407}"/>
              </a:ext>
            </a:extLst>
          </p:cNvPr>
          <p:cNvSpPr>
            <a:spLocks noChangeShapeType="1"/>
          </p:cNvSpPr>
          <p:nvPr/>
        </p:nvSpPr>
        <p:spPr bwMode="auto">
          <a:xfrm>
            <a:off x="285750" y="2266950"/>
            <a:ext cx="4114800" cy="0"/>
          </a:xfrm>
          <a:prstGeom prst="line">
            <a:avLst/>
          </a:prstGeom>
          <a:noFill/>
          <a:ln w="19050" cap="sq">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Text Box 8">
            <a:extLst>
              <a:ext uri="{FF2B5EF4-FFF2-40B4-BE49-F238E27FC236}">
                <a16:creationId xmlns:a16="http://schemas.microsoft.com/office/drawing/2014/main" id="{5754BE28-13B2-484A-8632-F1B88F07D15C}"/>
              </a:ext>
            </a:extLst>
          </p:cNvPr>
          <p:cNvSpPr txBox="1">
            <a:spLocks noChangeArrowheads="1"/>
          </p:cNvSpPr>
          <p:nvPr/>
        </p:nvSpPr>
        <p:spPr bwMode="auto">
          <a:xfrm>
            <a:off x="361950" y="2266950"/>
            <a:ext cx="3946525" cy="946150"/>
          </a:xfrm>
          <a:prstGeom prst="rect">
            <a:avLst/>
          </a:prstGeom>
          <a:noFill/>
          <a:ln w="19050" cap="sq">
            <a:noFill/>
            <a:miter lim="800000"/>
            <a:headEnd type="none" w="sm" len="sm"/>
            <a:tailEnd type="none" w="sm" len="sm"/>
          </a:ln>
          <a:effectLst/>
        </p:spPr>
        <p:txBody>
          <a:bodyPr wrap="none" anchor="ctr">
            <a:spAutoFit/>
          </a:bodyPr>
          <a:lstStyle/>
          <a:p>
            <a:pPr eaLnBrk="1" hangingPunct="1">
              <a:defRPr/>
            </a:pP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操作</a:t>
            </a:r>
          </a:p>
          <a:p>
            <a:pPr eaLnBrk="1" hangingPunct="1">
              <a:defRPr/>
            </a:pP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操作</a:t>
            </a:r>
            <a:r>
              <a:rPr kumimoji="1" lang="en-US" altLang="zh-CN" sz="2800" b="1">
                <a:solidFill>
                  <a:srgbClr val="0000FF"/>
                </a:solidFill>
                <a:effectLst>
                  <a:outerShdw blurRad="38100" dist="38100" dir="2700000" algn="tl">
                    <a:srgbClr val="000000"/>
                  </a:outerShdw>
                </a:effectLst>
                <a:latin typeface="仿宋_GB2312" pitchFamily="49" charset="-122"/>
                <a:ea typeface="仿宋_GB2312" pitchFamily="49" charset="-122"/>
              </a:rPr>
              <a:t>(</a:t>
            </a: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参数表</a:t>
            </a:r>
            <a:r>
              <a:rPr kumimoji="1" lang="en-US" altLang="zh-CN" sz="2800" b="1">
                <a:solidFill>
                  <a:srgbClr val="0000FF"/>
                </a:solidFill>
                <a:effectLst>
                  <a:outerShdw blurRad="38100" dist="38100" dir="2700000" algn="tl">
                    <a:srgbClr val="000000"/>
                  </a:outerShdw>
                </a:effectLst>
                <a:latin typeface="仿宋_GB2312" pitchFamily="49" charset="-122"/>
                <a:ea typeface="仿宋_GB2312" pitchFamily="49" charset="-122"/>
              </a:rPr>
              <a:t>):</a:t>
            </a: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结果类型</a:t>
            </a:r>
            <a:endParaRPr kumimoji="1" lang="zh-CN" altLang="en-US">
              <a:latin typeface="Times New Roman" pitchFamily="18" charset="0"/>
              <a:ea typeface="宋体" pitchFamily="2" charset="-122"/>
            </a:endParaRPr>
          </a:p>
        </p:txBody>
      </p:sp>
      <p:sp>
        <p:nvSpPr>
          <p:cNvPr id="14" name="Text Box 9">
            <a:extLst>
              <a:ext uri="{FF2B5EF4-FFF2-40B4-BE49-F238E27FC236}">
                <a16:creationId xmlns:a16="http://schemas.microsoft.com/office/drawing/2014/main" id="{5D179624-3BCF-46F0-86BC-893ADBF406A9}"/>
              </a:ext>
            </a:extLst>
          </p:cNvPr>
          <p:cNvSpPr txBox="1">
            <a:spLocks noChangeArrowheads="1"/>
          </p:cNvSpPr>
          <p:nvPr/>
        </p:nvSpPr>
        <p:spPr bwMode="auto">
          <a:xfrm>
            <a:off x="4572000" y="1285875"/>
            <a:ext cx="4283075" cy="2038350"/>
          </a:xfrm>
          <a:prstGeom prst="rect">
            <a:avLst/>
          </a:prstGeom>
          <a:solidFill>
            <a:schemeClr val="tx1"/>
          </a:solidFill>
          <a:ln w="9525">
            <a:noFill/>
            <a:miter lim="800000"/>
            <a:headEnd/>
            <a:tailEnd/>
          </a:ln>
          <a:effectLst/>
        </p:spPr>
        <p:txBody>
          <a:bodyPr>
            <a:spAutoFit/>
          </a:bodyPr>
          <a:lstStyle/>
          <a:p>
            <a:pPr eaLnBrk="1" hangingPunct="1">
              <a:lnSpc>
                <a:spcPct val="110000"/>
              </a:lnSpc>
              <a:spcBef>
                <a:spcPct val="20000"/>
              </a:spcBef>
              <a:defRPr/>
            </a:pPr>
            <a:r>
              <a:rPr kumimoji="1" lang="zh-CN" altLang="en-US" sz="2800" b="1" dirty="0">
                <a:solidFill>
                  <a:srgbClr val="FF6600"/>
                </a:solidFill>
                <a:effectLst>
                  <a:outerShdw blurRad="38100" dist="38100" dir="2700000" algn="tl">
                    <a:srgbClr val="000000"/>
                  </a:outerShdw>
                </a:effectLst>
                <a:latin typeface="仿宋_GB2312" pitchFamily="49" charset="-122"/>
                <a:ea typeface="仿宋_GB2312" pitchFamily="49" charset="-122"/>
              </a:rPr>
              <a:t>类的属性语法：</a:t>
            </a:r>
          </a:p>
          <a:p>
            <a:pPr eaLnBrk="1" hangingPunct="1">
              <a:lnSpc>
                <a:spcPct val="110000"/>
              </a:lnSpc>
              <a:spcBef>
                <a:spcPct val="20000"/>
              </a:spcBef>
              <a:defRPr/>
            </a:pPr>
            <a:r>
              <a:rPr kumimoji="1" lang="zh-CN" altLang="en-US" sz="2800" b="1" dirty="0">
                <a:solidFill>
                  <a:srgbClr val="0000FF"/>
                </a:solidFill>
                <a:effectLst>
                  <a:outerShdw blurRad="38100" dist="38100" dir="2700000" algn="tl">
                    <a:srgbClr val="000000"/>
                  </a:outerShdw>
                </a:effectLst>
                <a:latin typeface="仿宋_GB2312" pitchFamily="49" charset="-122"/>
                <a:ea typeface="仿宋_GB2312" pitchFamily="49" charset="-122"/>
              </a:rPr>
              <a:t>可见性 属性名 ：类型 </a:t>
            </a:r>
            <a:r>
              <a:rPr kumimoji="1" lang="en-US" altLang="zh-CN" sz="2800" b="1" dirty="0">
                <a:solidFill>
                  <a:srgbClr val="0000FF"/>
                </a:solidFill>
                <a:effectLst>
                  <a:outerShdw blurRad="38100" dist="38100" dir="2700000" algn="tl">
                    <a:srgbClr val="000000"/>
                  </a:outerShdw>
                </a:effectLst>
                <a:latin typeface="仿宋_GB2312" pitchFamily="49" charset="-122"/>
                <a:ea typeface="仿宋_GB2312" pitchFamily="49" charset="-122"/>
              </a:rPr>
              <a:t>=</a:t>
            </a:r>
          </a:p>
          <a:p>
            <a:pPr eaLnBrk="1" hangingPunct="1">
              <a:lnSpc>
                <a:spcPct val="110000"/>
              </a:lnSpc>
              <a:spcBef>
                <a:spcPct val="20000"/>
              </a:spcBef>
              <a:defRPr/>
            </a:pPr>
            <a:r>
              <a:rPr kumimoji="1" lang="en-US" altLang="zh-CN" sz="2800" b="1" dirty="0">
                <a:solidFill>
                  <a:srgbClr val="0000FF"/>
                </a:solidFill>
                <a:effectLst>
                  <a:outerShdw blurRad="38100" dist="38100" dir="2700000" algn="tl">
                    <a:srgbClr val="000000"/>
                  </a:outerShdw>
                </a:effectLst>
                <a:latin typeface="仿宋_GB2312" pitchFamily="49" charset="-122"/>
                <a:ea typeface="仿宋_GB2312" pitchFamily="49" charset="-122"/>
              </a:rPr>
              <a:t>     </a:t>
            </a:r>
            <a:r>
              <a:rPr kumimoji="1" lang="zh-CN" altLang="en-US" sz="2800" b="1" dirty="0">
                <a:solidFill>
                  <a:srgbClr val="0000FF"/>
                </a:solidFill>
                <a:effectLst>
                  <a:outerShdw blurRad="38100" dist="38100" dir="2700000" algn="tl">
                    <a:srgbClr val="000000"/>
                  </a:outerShdw>
                </a:effectLst>
                <a:latin typeface="仿宋_GB2312" pitchFamily="49" charset="-122"/>
                <a:ea typeface="仿宋_GB2312" pitchFamily="49" charset="-122"/>
              </a:rPr>
              <a:t>缺省值　</a:t>
            </a:r>
            <a:r>
              <a:rPr kumimoji="1" lang="en-US" altLang="zh-CN" sz="2800" b="1" dirty="0">
                <a:solidFill>
                  <a:srgbClr val="0000FF"/>
                </a:solidFill>
                <a:effectLst>
                  <a:outerShdw blurRad="38100" dist="38100" dir="2700000" algn="tl">
                    <a:srgbClr val="000000"/>
                  </a:outerShdw>
                </a:effectLst>
                <a:latin typeface="仿宋_GB2312" pitchFamily="49" charset="-122"/>
                <a:ea typeface="仿宋_GB2312" pitchFamily="49" charset="-122"/>
              </a:rPr>
              <a:t>{</a:t>
            </a:r>
            <a:r>
              <a:rPr kumimoji="1" lang="zh-CN" altLang="en-US" sz="2800" b="1" dirty="0">
                <a:solidFill>
                  <a:srgbClr val="0000FF"/>
                </a:solidFill>
                <a:effectLst>
                  <a:outerShdw blurRad="38100" dist="38100" dir="2700000" algn="tl">
                    <a:srgbClr val="000000"/>
                  </a:outerShdw>
                </a:effectLst>
                <a:latin typeface="仿宋_GB2312" pitchFamily="49" charset="-122"/>
                <a:ea typeface="仿宋_GB2312" pitchFamily="49" charset="-122"/>
              </a:rPr>
              <a:t>约束特性</a:t>
            </a:r>
            <a:r>
              <a:rPr kumimoji="1" lang="en-US" altLang="zh-CN" sz="2800" b="1" dirty="0">
                <a:solidFill>
                  <a:srgbClr val="0000FF"/>
                </a:solidFill>
                <a:effectLst>
                  <a:outerShdw blurRad="38100" dist="38100" dir="2700000" algn="tl">
                    <a:srgbClr val="000000"/>
                  </a:outerShdw>
                </a:effectLst>
                <a:latin typeface="仿宋_GB2312" pitchFamily="49" charset="-122"/>
                <a:ea typeface="仿宋_GB2312" pitchFamily="49" charset="-122"/>
              </a:rPr>
              <a:t>}</a:t>
            </a:r>
          </a:p>
          <a:p>
            <a:pPr eaLnBrk="1" hangingPunct="1">
              <a:defRPr/>
            </a:pPr>
            <a:endParaRPr kumimoji="1" lang="en-US" altLang="zh-CN" dirty="0">
              <a:latin typeface="Times New Roman" pitchFamily="18" charset="0"/>
              <a:ea typeface="宋体" pitchFamily="2" charset="-122"/>
            </a:endParaRPr>
          </a:p>
        </p:txBody>
      </p:sp>
      <p:pic>
        <p:nvPicPr>
          <p:cNvPr id="4" name="图片 3">
            <a:extLst>
              <a:ext uri="{FF2B5EF4-FFF2-40B4-BE49-F238E27FC236}">
                <a16:creationId xmlns:a16="http://schemas.microsoft.com/office/drawing/2014/main" id="{4D572059-5535-4B8A-84F5-8D612894325E}"/>
              </a:ext>
            </a:extLst>
          </p:cNvPr>
          <p:cNvPicPr>
            <a:picLocks noChangeAspect="1"/>
          </p:cNvPicPr>
          <p:nvPr/>
        </p:nvPicPr>
        <p:blipFill>
          <a:blip r:embed="rId2"/>
          <a:stretch>
            <a:fillRect/>
          </a:stretch>
        </p:blipFill>
        <p:spPr>
          <a:xfrm>
            <a:off x="238201" y="3400425"/>
            <a:ext cx="8900931" cy="3060457"/>
          </a:xfrm>
          <a:prstGeom prst="rect">
            <a:avLst/>
          </a:prstGeom>
        </p:spPr>
      </p:pic>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CBA05B79-D19C-411B-BFB1-30A2DF3643EB}"/>
              </a:ext>
            </a:extLst>
          </p:cNvPr>
          <p:cNvSpPr>
            <a:spLocks noGrp="1"/>
          </p:cNvSpPr>
          <p:nvPr>
            <p:ph type="ftr" sz="quarter" idx="10"/>
          </p:nvPr>
        </p:nvSpPr>
        <p:spPr/>
        <p:txBody>
          <a:bodyPr/>
          <a:lstStyle/>
          <a:p>
            <a:pPr>
              <a:defRPr/>
            </a:pPr>
            <a:r>
              <a:rPr lang="zh-CN" altLang="en-US"/>
              <a:t>个人成果，妥善保存，请勿传播</a:t>
            </a:r>
          </a:p>
        </p:txBody>
      </p:sp>
      <p:sp>
        <p:nvSpPr>
          <p:cNvPr id="37893" name="Text Box 4">
            <a:extLst>
              <a:ext uri="{FF2B5EF4-FFF2-40B4-BE49-F238E27FC236}">
                <a16:creationId xmlns:a16="http://schemas.microsoft.com/office/drawing/2014/main" id="{C8713025-198F-4F85-95C4-F435A6CE5C79}"/>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pic>
        <p:nvPicPr>
          <p:cNvPr id="6" name="图片 5">
            <a:extLst>
              <a:ext uri="{FF2B5EF4-FFF2-40B4-BE49-F238E27FC236}">
                <a16:creationId xmlns:a16="http://schemas.microsoft.com/office/drawing/2014/main" id="{3BF3157F-A02F-415F-9B71-4D801238F7D4}"/>
              </a:ext>
            </a:extLst>
          </p:cNvPr>
          <p:cNvPicPr>
            <a:picLocks noChangeAspect="1"/>
          </p:cNvPicPr>
          <p:nvPr/>
        </p:nvPicPr>
        <p:blipFill>
          <a:blip r:embed="rId2"/>
          <a:stretch>
            <a:fillRect/>
          </a:stretch>
        </p:blipFill>
        <p:spPr>
          <a:xfrm>
            <a:off x="107504" y="692320"/>
            <a:ext cx="9144000" cy="2384354"/>
          </a:xfrm>
          <a:prstGeom prst="rect">
            <a:avLst/>
          </a:prstGeom>
        </p:spPr>
      </p:pic>
      <p:pic>
        <p:nvPicPr>
          <p:cNvPr id="7" name="图片 6">
            <a:extLst>
              <a:ext uri="{FF2B5EF4-FFF2-40B4-BE49-F238E27FC236}">
                <a16:creationId xmlns:a16="http://schemas.microsoft.com/office/drawing/2014/main" id="{401D663F-D4DC-41C6-B755-EC26069AE95E}"/>
              </a:ext>
            </a:extLst>
          </p:cNvPr>
          <p:cNvPicPr>
            <a:picLocks noChangeAspect="1"/>
          </p:cNvPicPr>
          <p:nvPr/>
        </p:nvPicPr>
        <p:blipFill>
          <a:blip r:embed="rId3"/>
          <a:stretch>
            <a:fillRect/>
          </a:stretch>
        </p:blipFill>
        <p:spPr>
          <a:xfrm>
            <a:off x="1115616" y="3134802"/>
            <a:ext cx="6791533" cy="3487214"/>
          </a:xfrm>
          <a:prstGeom prst="rect">
            <a:avLst/>
          </a:prstGeom>
        </p:spPr>
      </p:pic>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页脚占位符 3">
            <a:extLst>
              <a:ext uri="{FF2B5EF4-FFF2-40B4-BE49-F238E27FC236}">
                <a16:creationId xmlns:a16="http://schemas.microsoft.com/office/drawing/2014/main" id="{28FD9C58-3553-4AA6-9CDD-C902D2A21F6A}"/>
              </a:ext>
            </a:extLst>
          </p:cNvPr>
          <p:cNvSpPr>
            <a:spLocks noGrp="1"/>
          </p:cNvSpPr>
          <p:nvPr>
            <p:ph type="ftr" sz="quarter" idx="10"/>
          </p:nvPr>
        </p:nvSpPr>
        <p:spPr/>
        <p:txBody>
          <a:bodyPr/>
          <a:lstStyle/>
          <a:p>
            <a:pPr>
              <a:defRPr/>
            </a:pPr>
            <a:r>
              <a:rPr lang="zh-CN" altLang="en-US"/>
              <a:t>个人成果，妥善保存，请勿传播</a:t>
            </a:r>
          </a:p>
        </p:txBody>
      </p:sp>
      <p:sp>
        <p:nvSpPr>
          <p:cNvPr id="38915" name="Rectangle 2">
            <a:extLst>
              <a:ext uri="{FF2B5EF4-FFF2-40B4-BE49-F238E27FC236}">
                <a16:creationId xmlns:a16="http://schemas.microsoft.com/office/drawing/2014/main" id="{76287E58-2ABC-4A0C-84DD-3962C5AB29E2}"/>
              </a:ext>
            </a:extLst>
          </p:cNvPr>
          <p:cNvSpPr>
            <a:spLocks noGrp="1" noChangeArrowheads="1"/>
          </p:cNvSpPr>
          <p:nvPr>
            <p:ph type="body" idx="1"/>
          </p:nvPr>
        </p:nvSpPr>
        <p:spPr>
          <a:xfrm>
            <a:off x="120650" y="5454650"/>
            <a:ext cx="8915400" cy="1143000"/>
          </a:xfrm>
          <a:solidFill>
            <a:schemeClr val="tx1"/>
          </a:solidFill>
        </p:spPr>
        <p:txBody>
          <a:bodyPr/>
          <a:lstStyle/>
          <a:p>
            <a:pPr>
              <a:spcBef>
                <a:spcPct val="0"/>
              </a:spcBef>
              <a:buClr>
                <a:srgbClr val="FF6600"/>
              </a:buClr>
              <a:buFontTx/>
              <a:buChar char="•"/>
            </a:pPr>
            <a:r>
              <a:rPr lang="zh-CN" altLang="en-US" sz="2400">
                <a:solidFill>
                  <a:srgbClr val="FF6600"/>
                </a:solidFill>
                <a:latin typeface="仿宋_GB2312" panose="02010609030101010101" pitchFamily="49" charset="-122"/>
                <a:ea typeface="楷体_GB2312" pitchFamily="49" charset="-122"/>
              </a:rPr>
              <a:t>关联类：</a:t>
            </a:r>
            <a:r>
              <a:rPr lang="zh-CN" altLang="en-US" sz="2400">
                <a:solidFill>
                  <a:srgbClr val="0000FF"/>
                </a:solidFill>
                <a:latin typeface="仿宋_GB2312" panose="02010609030101010101" pitchFamily="49" charset="-122"/>
                <a:ea typeface="楷体_GB2312" pitchFamily="49" charset="-122"/>
              </a:rPr>
              <a:t>一个关联可能要</a:t>
            </a:r>
            <a:r>
              <a:rPr lang="zh-CN" altLang="en-US" sz="2400">
                <a:solidFill>
                  <a:srgbClr val="FF6600"/>
                </a:solidFill>
                <a:latin typeface="仿宋_GB2312" panose="02010609030101010101" pitchFamily="49" charset="-122"/>
                <a:ea typeface="楷体_GB2312" pitchFamily="49" charset="-122"/>
              </a:rPr>
              <a:t>记录一些信息</a:t>
            </a:r>
            <a:r>
              <a:rPr lang="zh-CN" altLang="en-US" sz="2400">
                <a:solidFill>
                  <a:srgbClr val="0000FF"/>
                </a:solidFill>
                <a:latin typeface="仿宋_GB2312" panose="02010609030101010101" pitchFamily="49" charset="-122"/>
                <a:ea typeface="楷体_GB2312" pitchFamily="49" charset="-122"/>
              </a:rPr>
              <a:t>，使用引入一个关联类来记录。</a:t>
            </a:r>
          </a:p>
        </p:txBody>
      </p:sp>
      <p:sp>
        <p:nvSpPr>
          <p:cNvPr id="38916" name="Rectangle 3">
            <a:extLst>
              <a:ext uri="{FF2B5EF4-FFF2-40B4-BE49-F238E27FC236}">
                <a16:creationId xmlns:a16="http://schemas.microsoft.com/office/drawing/2014/main" id="{8A17DA40-35F3-416C-AB1A-275D71DF2824}"/>
              </a:ext>
            </a:extLst>
          </p:cNvPr>
          <p:cNvSpPr>
            <a:spLocks noChangeArrowheads="1"/>
          </p:cNvSpPr>
          <p:nvPr/>
        </p:nvSpPr>
        <p:spPr bwMode="auto">
          <a:xfrm>
            <a:off x="2979738" y="20272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8917" name="Rectangle 4">
            <a:extLst>
              <a:ext uri="{FF2B5EF4-FFF2-40B4-BE49-F238E27FC236}">
                <a16:creationId xmlns:a16="http://schemas.microsoft.com/office/drawing/2014/main" id="{7936201A-A65A-4482-B8C4-5D7DAFFB6CC9}"/>
              </a:ext>
            </a:extLst>
          </p:cNvPr>
          <p:cNvSpPr>
            <a:spLocks noChangeArrowheads="1"/>
          </p:cNvSpPr>
          <p:nvPr/>
        </p:nvSpPr>
        <p:spPr bwMode="auto">
          <a:xfrm>
            <a:off x="3281363" y="1936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8918" name="Rectangle 5">
            <a:extLst>
              <a:ext uri="{FF2B5EF4-FFF2-40B4-BE49-F238E27FC236}">
                <a16:creationId xmlns:a16="http://schemas.microsoft.com/office/drawing/2014/main" id="{F326ABA2-B2B2-41D5-BAFC-A21501F29C74}"/>
              </a:ext>
            </a:extLst>
          </p:cNvPr>
          <p:cNvSpPr>
            <a:spLocks noChangeArrowheads="1"/>
          </p:cNvSpPr>
          <p:nvPr/>
        </p:nvSpPr>
        <p:spPr bwMode="auto">
          <a:xfrm>
            <a:off x="3224213" y="1989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1000454" name="Text Box 6">
            <a:extLst>
              <a:ext uri="{FF2B5EF4-FFF2-40B4-BE49-F238E27FC236}">
                <a16:creationId xmlns:a16="http://schemas.microsoft.com/office/drawing/2014/main" id="{12A8632C-6CDB-4F2B-852B-801A5788CE2A}"/>
              </a:ext>
            </a:extLst>
          </p:cNvPr>
          <p:cNvSpPr txBox="1">
            <a:spLocks noChangeArrowheads="1"/>
          </p:cNvSpPr>
          <p:nvPr/>
        </p:nvSpPr>
        <p:spPr bwMode="auto">
          <a:xfrm>
            <a:off x="3429000" y="1341438"/>
            <a:ext cx="2463800" cy="549275"/>
          </a:xfrm>
          <a:prstGeom prst="rect">
            <a:avLst/>
          </a:prstGeom>
          <a:noFill/>
          <a:ln w="9525">
            <a:noFill/>
            <a:miter lim="800000"/>
            <a:headEnd/>
            <a:tailEnd/>
          </a:ln>
          <a:effectLst/>
        </p:spPr>
        <p:txBody>
          <a:bodyPr/>
          <a:lstStyle/>
          <a:p>
            <a:pPr algn="ctr" eaLnBrk="1" hangingPunct="1">
              <a:defRPr/>
            </a:pPr>
            <a:r>
              <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rPr>
              <a:t>关联名</a:t>
            </a:r>
          </a:p>
        </p:txBody>
      </p:sp>
      <p:sp>
        <p:nvSpPr>
          <p:cNvPr id="38920" name="Line 7">
            <a:extLst>
              <a:ext uri="{FF2B5EF4-FFF2-40B4-BE49-F238E27FC236}">
                <a16:creationId xmlns:a16="http://schemas.microsoft.com/office/drawing/2014/main" id="{21D58D29-E8B0-4C18-9CDF-01F044D33AA1}"/>
              </a:ext>
            </a:extLst>
          </p:cNvPr>
          <p:cNvSpPr>
            <a:spLocks noChangeShapeType="1"/>
          </p:cNvSpPr>
          <p:nvPr/>
        </p:nvSpPr>
        <p:spPr bwMode="auto">
          <a:xfrm>
            <a:off x="3429000" y="2078038"/>
            <a:ext cx="2300288"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1" name="Line 8">
            <a:extLst>
              <a:ext uri="{FF2B5EF4-FFF2-40B4-BE49-F238E27FC236}">
                <a16:creationId xmlns:a16="http://schemas.microsoft.com/office/drawing/2014/main" id="{683CCA17-720A-4C72-A965-F5D9178D43C7}"/>
              </a:ext>
            </a:extLst>
          </p:cNvPr>
          <p:cNvSpPr>
            <a:spLocks noChangeShapeType="1"/>
          </p:cNvSpPr>
          <p:nvPr/>
        </p:nvSpPr>
        <p:spPr bwMode="auto">
          <a:xfrm>
            <a:off x="4545013" y="2078038"/>
            <a:ext cx="0" cy="958850"/>
          </a:xfrm>
          <a:prstGeom prst="line">
            <a:avLst/>
          </a:prstGeom>
          <a:noFill/>
          <a:ln w="19050">
            <a:solidFill>
              <a:srgbClr val="33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0457" name="Text Box 9">
            <a:extLst>
              <a:ext uri="{FF2B5EF4-FFF2-40B4-BE49-F238E27FC236}">
                <a16:creationId xmlns:a16="http://schemas.microsoft.com/office/drawing/2014/main" id="{E5ECBA0D-C4E1-44B6-97F4-AFB31F2CB792}"/>
              </a:ext>
            </a:extLst>
          </p:cNvPr>
          <p:cNvSpPr txBox="1">
            <a:spLocks noChangeArrowheads="1"/>
          </p:cNvSpPr>
          <p:nvPr/>
        </p:nvSpPr>
        <p:spPr bwMode="auto">
          <a:xfrm>
            <a:off x="1143000" y="1839913"/>
            <a:ext cx="2293938" cy="587375"/>
          </a:xfrm>
          <a:prstGeom prst="rect">
            <a:avLst/>
          </a:prstGeom>
          <a:solidFill>
            <a:schemeClr val="accent1"/>
          </a:solidFill>
          <a:ln w="19050">
            <a:solidFill>
              <a:srgbClr val="3366FF"/>
            </a:solidFill>
            <a:miter lim="800000"/>
            <a:headEnd/>
            <a:tailEnd/>
          </a:ln>
          <a:effectLst>
            <a:outerShdw dist="107763" dir="2700000" algn="ctr" rotWithShape="0">
              <a:srgbClr val="808080"/>
            </a:outerShdw>
          </a:effectLst>
        </p:spPr>
        <p:txBody>
          <a:bodyPr/>
          <a:lstStyle/>
          <a:p>
            <a:pPr algn="ctr" eaLnBrk="1" hangingPunct="1">
              <a:defRPr/>
            </a:pPr>
            <a:r>
              <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rPr>
              <a:t>类</a:t>
            </a:r>
            <a:r>
              <a:rPr kumimoji="1" lang="en-US" altLang="zh-CN" sz="2800" b="1">
                <a:solidFill>
                  <a:srgbClr val="0000FF"/>
                </a:solidFill>
                <a:effectLst>
                  <a:outerShdw blurRad="38100" dist="38100" dir="2700000" algn="tl">
                    <a:srgbClr val="000000"/>
                  </a:outerShdw>
                </a:effectLst>
                <a:latin typeface="Times New Roman" pitchFamily="18" charset="0"/>
                <a:ea typeface="宋体" pitchFamily="2" charset="-122"/>
              </a:rPr>
              <a:t>1</a:t>
            </a:r>
          </a:p>
        </p:txBody>
      </p:sp>
      <p:sp>
        <p:nvSpPr>
          <p:cNvPr id="1000458" name="Text Box 10">
            <a:extLst>
              <a:ext uri="{FF2B5EF4-FFF2-40B4-BE49-F238E27FC236}">
                <a16:creationId xmlns:a16="http://schemas.microsoft.com/office/drawing/2014/main" id="{3070BE63-9D53-43E0-9BF1-C089D92F2AAA}"/>
              </a:ext>
            </a:extLst>
          </p:cNvPr>
          <p:cNvSpPr txBox="1">
            <a:spLocks noChangeArrowheads="1"/>
          </p:cNvSpPr>
          <p:nvPr/>
        </p:nvSpPr>
        <p:spPr bwMode="auto">
          <a:xfrm>
            <a:off x="5729288" y="1890713"/>
            <a:ext cx="2119312" cy="560387"/>
          </a:xfrm>
          <a:prstGeom prst="rect">
            <a:avLst/>
          </a:prstGeom>
          <a:solidFill>
            <a:schemeClr val="accent1"/>
          </a:solidFill>
          <a:ln w="19050">
            <a:solidFill>
              <a:srgbClr val="3366FF"/>
            </a:solidFill>
            <a:miter lim="800000"/>
            <a:headEnd/>
            <a:tailEnd/>
          </a:ln>
          <a:effectLst>
            <a:outerShdw dist="107763" dir="2700000" algn="ctr" rotWithShape="0">
              <a:srgbClr val="808080"/>
            </a:outerShdw>
          </a:effectLst>
        </p:spPr>
        <p:txBody>
          <a:bodyPr/>
          <a:lstStyle/>
          <a:p>
            <a:pPr algn="ctr" eaLnBrk="1" hangingPunct="1">
              <a:defRPr/>
            </a:pP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类</a:t>
            </a:r>
            <a:r>
              <a:rPr kumimoji="1" lang="en-US" altLang="zh-CN" sz="2800" b="1">
                <a:solidFill>
                  <a:srgbClr val="0000FF"/>
                </a:solidFill>
                <a:effectLst>
                  <a:outerShdw blurRad="38100" dist="38100" dir="2700000" algn="tl">
                    <a:srgbClr val="000000"/>
                  </a:outerShdw>
                </a:effectLst>
                <a:latin typeface="仿宋_GB2312" pitchFamily="49" charset="-122"/>
                <a:ea typeface="仿宋_GB2312" pitchFamily="49" charset="-122"/>
              </a:rPr>
              <a:t>2</a:t>
            </a:r>
          </a:p>
        </p:txBody>
      </p:sp>
      <p:sp>
        <p:nvSpPr>
          <p:cNvPr id="1000459" name="Text Box 11">
            <a:extLst>
              <a:ext uri="{FF2B5EF4-FFF2-40B4-BE49-F238E27FC236}">
                <a16:creationId xmlns:a16="http://schemas.microsoft.com/office/drawing/2014/main" id="{D3BEA77E-8E99-48AC-8920-D079D14D612F}"/>
              </a:ext>
            </a:extLst>
          </p:cNvPr>
          <p:cNvSpPr txBox="1">
            <a:spLocks noChangeArrowheads="1"/>
          </p:cNvSpPr>
          <p:nvPr/>
        </p:nvSpPr>
        <p:spPr bwMode="auto">
          <a:xfrm>
            <a:off x="2767013" y="3036888"/>
            <a:ext cx="3544887" cy="914400"/>
          </a:xfrm>
          <a:prstGeom prst="rect">
            <a:avLst/>
          </a:prstGeom>
          <a:solidFill>
            <a:schemeClr val="accent1"/>
          </a:solidFill>
          <a:ln w="19050">
            <a:solidFill>
              <a:srgbClr val="3366FF"/>
            </a:solidFill>
            <a:miter lim="800000"/>
            <a:headEnd/>
            <a:tailEnd/>
          </a:ln>
          <a:effectLst>
            <a:outerShdw dist="107763" dir="2700000" algn="ctr" rotWithShape="0">
              <a:srgbClr val="808080"/>
            </a:outerShdw>
          </a:effectLst>
        </p:spPr>
        <p:txBody>
          <a:bodyPr/>
          <a:lstStyle/>
          <a:p>
            <a:pPr algn="ctr" eaLnBrk="1" hangingPunct="1">
              <a:defRPr/>
            </a:pPr>
            <a:r>
              <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rPr>
              <a:t>关联类名</a:t>
            </a:r>
          </a:p>
          <a:p>
            <a:pPr algn="ctr" eaLnBrk="1" hangingPunct="1">
              <a:defRPr/>
            </a:pPr>
            <a:endParaRPr kumimoji="1" lang="en-US" altLang="zh-CN" sz="1000">
              <a:latin typeface="Times New Roman" pitchFamily="18" charset="0"/>
              <a:ea typeface="宋体" pitchFamily="2" charset="-122"/>
            </a:endParaRPr>
          </a:p>
        </p:txBody>
      </p:sp>
      <p:sp>
        <p:nvSpPr>
          <p:cNvPr id="1000460" name="Text Box 12">
            <a:extLst>
              <a:ext uri="{FF2B5EF4-FFF2-40B4-BE49-F238E27FC236}">
                <a16:creationId xmlns:a16="http://schemas.microsoft.com/office/drawing/2014/main" id="{1B8CA653-E62C-4CFF-A3FF-88292F360523}"/>
              </a:ext>
            </a:extLst>
          </p:cNvPr>
          <p:cNvSpPr txBox="1">
            <a:spLocks noChangeArrowheads="1"/>
          </p:cNvSpPr>
          <p:nvPr/>
        </p:nvSpPr>
        <p:spPr bwMode="auto">
          <a:xfrm>
            <a:off x="2767013" y="3646488"/>
            <a:ext cx="3544887" cy="914400"/>
          </a:xfrm>
          <a:prstGeom prst="rect">
            <a:avLst/>
          </a:prstGeom>
          <a:solidFill>
            <a:schemeClr val="accent1"/>
          </a:solidFill>
          <a:ln w="19050">
            <a:solidFill>
              <a:srgbClr val="3366FF"/>
            </a:solidFill>
            <a:miter lim="800000"/>
            <a:headEnd/>
            <a:tailEnd/>
          </a:ln>
          <a:effectLst>
            <a:outerShdw dist="107763" dir="2700000" algn="ctr" rotWithShape="0">
              <a:srgbClr val="808080"/>
            </a:outerShdw>
          </a:effectLst>
        </p:spPr>
        <p:txBody>
          <a:bodyPr/>
          <a:lstStyle/>
          <a:p>
            <a:pPr algn="ctr" eaLnBrk="1" hangingPunct="1">
              <a:defRPr/>
            </a:pPr>
            <a:r>
              <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rPr>
              <a:t>属性</a:t>
            </a:r>
            <a:endParaRPr kumimoji="1" lang="zh-CN" altLang="en-US" sz="3200" b="1">
              <a:effectLst>
                <a:outerShdw blurRad="38100" dist="38100" dir="2700000" algn="tl">
                  <a:srgbClr val="000000"/>
                </a:outerShdw>
              </a:effectLst>
              <a:latin typeface="Times New Roman" pitchFamily="18" charset="0"/>
              <a:ea typeface="宋体" pitchFamily="2" charset="-122"/>
            </a:endParaRPr>
          </a:p>
        </p:txBody>
      </p:sp>
      <p:sp>
        <p:nvSpPr>
          <p:cNvPr id="1000461" name="Text Box 13">
            <a:extLst>
              <a:ext uri="{FF2B5EF4-FFF2-40B4-BE49-F238E27FC236}">
                <a16:creationId xmlns:a16="http://schemas.microsoft.com/office/drawing/2014/main" id="{9A942EBB-7440-43AF-BB12-6DAD894230A0}"/>
              </a:ext>
            </a:extLst>
          </p:cNvPr>
          <p:cNvSpPr txBox="1">
            <a:spLocks noChangeArrowheads="1"/>
          </p:cNvSpPr>
          <p:nvPr/>
        </p:nvSpPr>
        <p:spPr bwMode="auto">
          <a:xfrm>
            <a:off x="2767013" y="4408488"/>
            <a:ext cx="3544887" cy="838200"/>
          </a:xfrm>
          <a:prstGeom prst="rect">
            <a:avLst/>
          </a:prstGeom>
          <a:solidFill>
            <a:schemeClr val="accent1"/>
          </a:solidFill>
          <a:ln w="19050">
            <a:solidFill>
              <a:srgbClr val="3366FF"/>
            </a:solidFill>
            <a:miter lim="800000"/>
            <a:headEnd/>
            <a:tailEnd/>
          </a:ln>
          <a:effectLst>
            <a:outerShdw dist="107763" dir="2700000" algn="ctr" rotWithShape="0">
              <a:srgbClr val="808080"/>
            </a:outerShdw>
          </a:effectLst>
        </p:spPr>
        <p:txBody>
          <a:bodyPr/>
          <a:lstStyle/>
          <a:p>
            <a:pPr algn="ctr" eaLnBrk="1" hangingPunct="1">
              <a:defRPr/>
            </a:pPr>
            <a:r>
              <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rPr>
              <a:t>操作</a:t>
            </a:r>
            <a:endParaRPr kumimoji="1" lang="zh-CN" altLang="en-US" sz="2800" b="1">
              <a:solidFill>
                <a:srgbClr val="0000FF"/>
              </a:solidFill>
              <a:effectLst>
                <a:outerShdw blurRad="38100" dist="38100" dir="2700000" algn="tl">
                  <a:srgbClr val="000000"/>
                </a:outerShdw>
              </a:effectLst>
              <a:latin typeface="Times New Roman" pitchFamily="18" charset="0"/>
              <a:ea typeface="宋体" pitchFamily="2" charset="-122"/>
            </a:endParaRPr>
          </a:p>
        </p:txBody>
      </p:sp>
      <p:sp>
        <p:nvSpPr>
          <p:cNvPr id="38927" name="Text Box 14">
            <a:extLst>
              <a:ext uri="{FF2B5EF4-FFF2-40B4-BE49-F238E27FC236}">
                <a16:creationId xmlns:a16="http://schemas.microsoft.com/office/drawing/2014/main" id="{BAAEDB56-0B4B-41E0-93FB-77A2A34E4330}"/>
              </a:ext>
            </a:extLst>
          </p:cNvPr>
          <p:cNvSpPr txBox="1">
            <a:spLocks noChangeArrowheads="1"/>
          </p:cNvSpPr>
          <p:nvPr/>
        </p:nvSpPr>
        <p:spPr bwMode="auto">
          <a:xfrm>
            <a:off x="1422400" y="2579688"/>
            <a:ext cx="12065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b="1">
                <a:solidFill>
                  <a:srgbClr val="FF0000"/>
                </a:solidFill>
                <a:latin typeface="Times New Roman" panose="02020603050405020304" pitchFamily="18" charset="0"/>
                <a:ea typeface="隶书" panose="02010509060101010101" pitchFamily="49" charset="-122"/>
              </a:rPr>
              <a:t>角色</a:t>
            </a:r>
            <a:r>
              <a:rPr kumimoji="1" lang="en-US" altLang="zh-CN" b="1">
                <a:solidFill>
                  <a:srgbClr val="FF0000"/>
                </a:solidFill>
                <a:latin typeface="Times New Roman" panose="02020603050405020304" pitchFamily="18" charset="0"/>
                <a:ea typeface="隶书" panose="02010509060101010101" pitchFamily="49" charset="-122"/>
              </a:rPr>
              <a:t>1</a:t>
            </a:r>
          </a:p>
        </p:txBody>
      </p:sp>
      <p:sp>
        <p:nvSpPr>
          <p:cNvPr id="38928" name="Text Box 15">
            <a:extLst>
              <a:ext uri="{FF2B5EF4-FFF2-40B4-BE49-F238E27FC236}">
                <a16:creationId xmlns:a16="http://schemas.microsoft.com/office/drawing/2014/main" id="{82313A10-700A-4B0B-AC00-4E31FEA8DD98}"/>
              </a:ext>
            </a:extLst>
          </p:cNvPr>
          <p:cNvSpPr txBox="1">
            <a:spLocks noChangeArrowheads="1"/>
          </p:cNvSpPr>
          <p:nvPr/>
        </p:nvSpPr>
        <p:spPr bwMode="auto">
          <a:xfrm>
            <a:off x="6286500" y="2579688"/>
            <a:ext cx="12065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b="1">
                <a:solidFill>
                  <a:srgbClr val="FF0000"/>
                </a:solidFill>
                <a:latin typeface="Times New Roman" panose="02020603050405020304" pitchFamily="18" charset="0"/>
                <a:ea typeface="隶书" panose="02010509060101010101" pitchFamily="49" charset="-122"/>
              </a:rPr>
              <a:t>角色</a:t>
            </a:r>
            <a:r>
              <a:rPr kumimoji="1" lang="en-US" altLang="zh-CN" b="1">
                <a:solidFill>
                  <a:srgbClr val="FF0000"/>
                </a:solidFill>
                <a:latin typeface="Times New Roman" panose="02020603050405020304" pitchFamily="18" charset="0"/>
                <a:ea typeface="隶书" panose="02010509060101010101" pitchFamily="49" charset="-122"/>
              </a:rPr>
              <a:t>2</a:t>
            </a:r>
          </a:p>
        </p:txBody>
      </p:sp>
      <p:sp>
        <p:nvSpPr>
          <p:cNvPr id="38929" name="Text Box 16">
            <a:extLst>
              <a:ext uri="{FF2B5EF4-FFF2-40B4-BE49-F238E27FC236}">
                <a16:creationId xmlns:a16="http://schemas.microsoft.com/office/drawing/2014/main" id="{3889EB38-1926-4B65-AC39-0F135BB84157}"/>
              </a:ext>
            </a:extLst>
          </p:cNvPr>
          <p:cNvSpPr txBox="1">
            <a:spLocks noChangeArrowheads="1"/>
          </p:cNvSpPr>
          <p:nvPr/>
        </p:nvSpPr>
        <p:spPr bwMode="auto">
          <a:xfrm>
            <a:off x="6804025" y="1889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a:extLst>
              <a:ext uri="{FF2B5EF4-FFF2-40B4-BE49-F238E27FC236}">
                <a16:creationId xmlns:a16="http://schemas.microsoft.com/office/drawing/2014/main" id="{3E0BB130-0D9F-4B92-ADC8-DB0D19C031BB}"/>
              </a:ext>
            </a:extLst>
          </p:cNvPr>
          <p:cNvSpPr>
            <a:spLocks noGrp="1"/>
          </p:cNvSpPr>
          <p:nvPr>
            <p:ph type="ftr" sz="quarter" idx="10"/>
          </p:nvPr>
        </p:nvSpPr>
        <p:spPr/>
        <p:txBody>
          <a:bodyPr/>
          <a:lstStyle/>
          <a:p>
            <a:pPr>
              <a:defRPr/>
            </a:pPr>
            <a:r>
              <a:rPr lang="zh-CN" altLang="en-US"/>
              <a:t>个人成果，妥善保存，请勿传播</a:t>
            </a:r>
          </a:p>
        </p:txBody>
      </p:sp>
      <p:sp>
        <p:nvSpPr>
          <p:cNvPr id="39939" name="Rectangle 2">
            <a:extLst>
              <a:ext uri="{FF2B5EF4-FFF2-40B4-BE49-F238E27FC236}">
                <a16:creationId xmlns:a16="http://schemas.microsoft.com/office/drawing/2014/main" id="{55CE3349-DC61-4CBC-A064-3D3ECB1A3CE5}"/>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9940" name="Rectangle 3">
            <a:extLst>
              <a:ext uri="{FF2B5EF4-FFF2-40B4-BE49-F238E27FC236}">
                <a16:creationId xmlns:a16="http://schemas.microsoft.com/office/drawing/2014/main" id="{08273049-B789-4290-9567-C5F3D263F8DD}"/>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9942" name="Rectangle 5">
            <a:extLst>
              <a:ext uri="{FF2B5EF4-FFF2-40B4-BE49-F238E27FC236}">
                <a16:creationId xmlns:a16="http://schemas.microsoft.com/office/drawing/2014/main" id="{0644517B-2092-4AC4-A8DB-C6B3D9028812}"/>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39944" name="Text Box 7">
            <a:extLst>
              <a:ext uri="{FF2B5EF4-FFF2-40B4-BE49-F238E27FC236}">
                <a16:creationId xmlns:a16="http://schemas.microsoft.com/office/drawing/2014/main" id="{907EF35B-ECC8-4A54-879D-1C58C2B34A78}"/>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pic>
        <p:nvPicPr>
          <p:cNvPr id="2" name="图片 1">
            <a:extLst>
              <a:ext uri="{FF2B5EF4-FFF2-40B4-BE49-F238E27FC236}">
                <a16:creationId xmlns:a16="http://schemas.microsoft.com/office/drawing/2014/main" id="{BAEBDC4B-C285-492A-A0C9-BC03F0A11195}"/>
              </a:ext>
            </a:extLst>
          </p:cNvPr>
          <p:cNvPicPr>
            <a:picLocks noChangeAspect="1"/>
          </p:cNvPicPr>
          <p:nvPr/>
        </p:nvPicPr>
        <p:blipFill>
          <a:blip r:embed="rId2"/>
          <a:stretch>
            <a:fillRect/>
          </a:stretch>
        </p:blipFill>
        <p:spPr>
          <a:xfrm>
            <a:off x="0" y="1484784"/>
            <a:ext cx="9144000" cy="4724399"/>
          </a:xfrm>
          <a:prstGeom prst="rect">
            <a:avLst/>
          </a:prstGeom>
        </p:spPr>
      </p:pic>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页脚占位符 3">
            <a:extLst>
              <a:ext uri="{FF2B5EF4-FFF2-40B4-BE49-F238E27FC236}">
                <a16:creationId xmlns:a16="http://schemas.microsoft.com/office/drawing/2014/main" id="{929191F2-C424-400A-8833-87C17D856BBC}"/>
              </a:ext>
            </a:extLst>
          </p:cNvPr>
          <p:cNvSpPr>
            <a:spLocks noGrp="1"/>
          </p:cNvSpPr>
          <p:nvPr>
            <p:ph type="ftr" sz="quarter" idx="10"/>
          </p:nvPr>
        </p:nvSpPr>
        <p:spPr/>
        <p:txBody>
          <a:bodyPr/>
          <a:lstStyle/>
          <a:p>
            <a:pPr>
              <a:defRPr/>
            </a:pPr>
            <a:r>
              <a:rPr lang="zh-CN" altLang="en-US"/>
              <a:t>个人成果，妥善保存，请勿传播</a:t>
            </a:r>
          </a:p>
        </p:txBody>
      </p:sp>
      <p:sp>
        <p:nvSpPr>
          <p:cNvPr id="40963" name="Line 2">
            <a:extLst>
              <a:ext uri="{FF2B5EF4-FFF2-40B4-BE49-F238E27FC236}">
                <a16:creationId xmlns:a16="http://schemas.microsoft.com/office/drawing/2014/main" id="{7176A0E5-7D91-41D6-8F0E-E9131A6705C3}"/>
              </a:ext>
            </a:extLst>
          </p:cNvPr>
          <p:cNvSpPr>
            <a:spLocks noChangeShapeType="1"/>
          </p:cNvSpPr>
          <p:nvPr/>
        </p:nvSpPr>
        <p:spPr bwMode="auto">
          <a:xfrm>
            <a:off x="3514725" y="4313238"/>
            <a:ext cx="0" cy="1198562"/>
          </a:xfrm>
          <a:prstGeom prst="line">
            <a:avLst/>
          </a:prstGeom>
          <a:noFill/>
          <a:ln w="19050">
            <a:solidFill>
              <a:srgbClr val="3366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02499" name="Rectangle 3">
            <a:extLst>
              <a:ext uri="{FF2B5EF4-FFF2-40B4-BE49-F238E27FC236}">
                <a16:creationId xmlns:a16="http://schemas.microsoft.com/office/drawing/2014/main" id="{AD169A6F-CD64-46A6-8355-09146E27BE77}"/>
              </a:ext>
            </a:extLst>
          </p:cNvPr>
          <p:cNvSpPr>
            <a:spLocks noGrp="1" noChangeArrowheads="1"/>
          </p:cNvSpPr>
          <p:nvPr>
            <p:ph type="title"/>
          </p:nvPr>
        </p:nvSpPr>
        <p:spPr>
          <a:xfrm>
            <a:off x="3295650" y="395288"/>
            <a:ext cx="2590800" cy="609600"/>
          </a:xfrm>
        </p:spPr>
        <p:txBody>
          <a:bodyPr/>
          <a:lstStyle/>
          <a:p>
            <a:pPr eaLnBrk="1" hangingPunct="1">
              <a:defRPr/>
            </a:pPr>
            <a:r>
              <a:rPr lang="zh-CN" altLang="en-US" sz="3600">
                <a:solidFill>
                  <a:srgbClr val="FF6600"/>
                </a:solidFill>
                <a:ea typeface="隶书" pitchFamily="49" charset="-122"/>
              </a:rPr>
              <a:t>限定关联</a:t>
            </a:r>
            <a:endParaRPr lang="zh-CN" altLang="en-US">
              <a:solidFill>
                <a:srgbClr val="FF6600"/>
              </a:solidFill>
            </a:endParaRPr>
          </a:p>
        </p:txBody>
      </p:sp>
      <p:sp>
        <p:nvSpPr>
          <p:cNvPr id="1002500" name="Rectangle 4">
            <a:extLst>
              <a:ext uri="{FF2B5EF4-FFF2-40B4-BE49-F238E27FC236}">
                <a16:creationId xmlns:a16="http://schemas.microsoft.com/office/drawing/2014/main" id="{9E5EEB77-0039-4664-ACF9-83365E7A6736}"/>
              </a:ext>
            </a:extLst>
          </p:cNvPr>
          <p:cNvSpPr>
            <a:spLocks noChangeArrowheads="1"/>
          </p:cNvSpPr>
          <p:nvPr/>
        </p:nvSpPr>
        <p:spPr bwMode="auto">
          <a:xfrm>
            <a:off x="1295400" y="1295400"/>
            <a:ext cx="1524000" cy="762000"/>
          </a:xfrm>
          <a:prstGeom prst="rect">
            <a:avLst/>
          </a:prstGeom>
          <a:solidFill>
            <a:schemeClr val="accent1"/>
          </a:solidFill>
          <a:ln w="19050" cap="sq">
            <a:solidFill>
              <a:srgbClr val="0000FF"/>
            </a:solidFill>
            <a:miter lim="800000"/>
            <a:headEnd type="none" w="sm" len="sm"/>
            <a:tailEnd type="none" w="sm" len="sm"/>
          </a:ln>
          <a:effectLst/>
        </p:spPr>
        <p:txBody>
          <a:bodyPr wrap="none" anchor="ctr"/>
          <a:lstStyle/>
          <a:p>
            <a:pPr algn="ctr" eaLnBrk="1" hangingPunct="1">
              <a:defRPr/>
            </a:pP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类</a:t>
            </a:r>
            <a:r>
              <a:rPr kumimoji="1" lang="en-US" altLang="zh-CN" sz="2800" b="1">
                <a:solidFill>
                  <a:srgbClr val="0000FF"/>
                </a:solidFill>
                <a:effectLst>
                  <a:outerShdw blurRad="38100" dist="38100" dir="2700000" algn="tl">
                    <a:srgbClr val="000000"/>
                  </a:outerShdw>
                </a:effectLst>
                <a:latin typeface="仿宋_GB2312" pitchFamily="49" charset="-122"/>
                <a:ea typeface="仿宋_GB2312" pitchFamily="49" charset="-122"/>
              </a:rPr>
              <a:t>1</a:t>
            </a:r>
          </a:p>
        </p:txBody>
      </p:sp>
      <p:sp>
        <p:nvSpPr>
          <p:cNvPr id="1002501" name="Rectangle 5">
            <a:extLst>
              <a:ext uri="{FF2B5EF4-FFF2-40B4-BE49-F238E27FC236}">
                <a16:creationId xmlns:a16="http://schemas.microsoft.com/office/drawing/2014/main" id="{AA6B4205-B8D3-4D72-8038-9D3BE3C7E4F0}"/>
              </a:ext>
            </a:extLst>
          </p:cNvPr>
          <p:cNvSpPr>
            <a:spLocks noChangeArrowheads="1"/>
          </p:cNvSpPr>
          <p:nvPr/>
        </p:nvSpPr>
        <p:spPr bwMode="auto">
          <a:xfrm>
            <a:off x="6096000" y="1295400"/>
            <a:ext cx="1524000" cy="762000"/>
          </a:xfrm>
          <a:prstGeom prst="rect">
            <a:avLst/>
          </a:prstGeom>
          <a:solidFill>
            <a:schemeClr val="accent1"/>
          </a:solidFill>
          <a:ln w="19050" cap="sq">
            <a:solidFill>
              <a:srgbClr val="0000FF"/>
            </a:solidFill>
            <a:miter lim="800000"/>
            <a:headEnd type="none" w="sm" len="sm"/>
            <a:tailEnd type="none" w="sm" len="sm"/>
          </a:ln>
          <a:effectLst/>
        </p:spPr>
        <p:txBody>
          <a:bodyPr wrap="none" anchor="ctr"/>
          <a:lstStyle/>
          <a:p>
            <a:pPr algn="ctr" eaLnBrk="1" hangingPunct="1">
              <a:defRPr/>
            </a:pPr>
            <a:r>
              <a:rPr kumimoji="1" lang="zh-CN" altLang="en-US" sz="2800" b="1">
                <a:solidFill>
                  <a:srgbClr val="0000FF"/>
                </a:solidFill>
                <a:effectLst>
                  <a:outerShdw blurRad="38100" dist="38100" dir="2700000" algn="tl">
                    <a:srgbClr val="000000"/>
                  </a:outerShdw>
                </a:effectLst>
                <a:latin typeface="仿宋_GB2312" pitchFamily="49" charset="-122"/>
                <a:ea typeface="仿宋_GB2312" pitchFamily="49" charset="-122"/>
              </a:rPr>
              <a:t>类</a:t>
            </a:r>
            <a:r>
              <a:rPr kumimoji="1" lang="en-US" altLang="zh-CN" sz="2800" b="1">
                <a:solidFill>
                  <a:srgbClr val="0000FF"/>
                </a:solidFill>
                <a:effectLst>
                  <a:outerShdw blurRad="38100" dist="38100" dir="2700000" algn="tl">
                    <a:srgbClr val="000000"/>
                  </a:outerShdw>
                </a:effectLst>
                <a:latin typeface="仿宋_GB2312" pitchFamily="49" charset="-122"/>
                <a:ea typeface="仿宋_GB2312" pitchFamily="49" charset="-122"/>
              </a:rPr>
              <a:t>2</a:t>
            </a:r>
          </a:p>
        </p:txBody>
      </p:sp>
      <p:sp>
        <p:nvSpPr>
          <p:cNvPr id="1002502" name="Rectangle 6">
            <a:extLst>
              <a:ext uri="{FF2B5EF4-FFF2-40B4-BE49-F238E27FC236}">
                <a16:creationId xmlns:a16="http://schemas.microsoft.com/office/drawing/2014/main" id="{AEFC1AA1-28DB-4BD4-8CDE-954A02E78C96}"/>
              </a:ext>
            </a:extLst>
          </p:cNvPr>
          <p:cNvSpPr>
            <a:spLocks noChangeArrowheads="1"/>
          </p:cNvSpPr>
          <p:nvPr/>
        </p:nvSpPr>
        <p:spPr bwMode="auto">
          <a:xfrm>
            <a:off x="2819400" y="1447800"/>
            <a:ext cx="1219200" cy="457200"/>
          </a:xfrm>
          <a:prstGeom prst="rect">
            <a:avLst/>
          </a:prstGeom>
          <a:gradFill rotWithShape="0">
            <a:gsLst>
              <a:gs pos="0">
                <a:srgbClr val="FFFFFF"/>
              </a:gs>
              <a:gs pos="100000">
                <a:srgbClr val="FFFFFF">
                  <a:gamma/>
                  <a:shade val="46275"/>
                  <a:invGamma/>
                </a:srgbClr>
              </a:gs>
            </a:gsLst>
            <a:lin ang="5400000" scaled="1"/>
          </a:gradFill>
          <a:ln w="12700" cap="sq">
            <a:solidFill>
              <a:srgbClr val="0000FF"/>
            </a:solidFill>
            <a:miter lim="800000"/>
            <a:headEnd type="none" w="sm" len="sm"/>
            <a:tailEnd type="none" w="sm" len="sm"/>
          </a:ln>
          <a:effectLst/>
        </p:spPr>
        <p:txBody>
          <a:bodyPr wrap="none" anchor="ctr"/>
          <a:lstStyle/>
          <a:p>
            <a:pPr algn="ctr" eaLnBrk="1" hangingPunct="1">
              <a:defRPr/>
            </a:pPr>
            <a:r>
              <a:rPr kumimoji="1" lang="zh-CN" altLang="en-US" b="1">
                <a:solidFill>
                  <a:srgbClr val="FF0000"/>
                </a:solidFill>
                <a:effectLst>
                  <a:outerShdw blurRad="38100" dist="38100" dir="2700000" algn="tl">
                    <a:srgbClr val="C0C0C0"/>
                  </a:outerShdw>
                </a:effectLst>
                <a:latin typeface="Times New Roman" pitchFamily="18" charset="0"/>
                <a:ea typeface="仿宋_GB2312" pitchFamily="49" charset="-122"/>
              </a:rPr>
              <a:t>限定词</a:t>
            </a:r>
            <a:endParaRPr kumimoji="1" lang="zh-CN" altLang="en-US">
              <a:latin typeface="Times New Roman" pitchFamily="18" charset="0"/>
              <a:ea typeface="宋体" pitchFamily="2" charset="-122"/>
            </a:endParaRPr>
          </a:p>
        </p:txBody>
      </p:sp>
      <p:sp>
        <p:nvSpPr>
          <p:cNvPr id="40968" name="Line 7">
            <a:extLst>
              <a:ext uri="{FF2B5EF4-FFF2-40B4-BE49-F238E27FC236}">
                <a16:creationId xmlns:a16="http://schemas.microsoft.com/office/drawing/2014/main" id="{9558D296-3D6E-4F31-8A85-08204D088DEE}"/>
              </a:ext>
            </a:extLst>
          </p:cNvPr>
          <p:cNvSpPr>
            <a:spLocks noChangeShapeType="1"/>
          </p:cNvSpPr>
          <p:nvPr/>
        </p:nvSpPr>
        <p:spPr bwMode="auto">
          <a:xfrm>
            <a:off x="4038600" y="1676400"/>
            <a:ext cx="2057400" cy="0"/>
          </a:xfrm>
          <a:prstGeom prst="line">
            <a:avLst/>
          </a:prstGeom>
          <a:noFill/>
          <a:ln w="19050" cap="sq">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2504" name="Text Box 8">
            <a:extLst>
              <a:ext uri="{FF2B5EF4-FFF2-40B4-BE49-F238E27FC236}">
                <a16:creationId xmlns:a16="http://schemas.microsoft.com/office/drawing/2014/main" id="{F0994A85-1D9A-4577-9BD7-77D47FF4BC41}"/>
              </a:ext>
            </a:extLst>
          </p:cNvPr>
          <p:cNvSpPr txBox="1">
            <a:spLocks noChangeArrowheads="1"/>
          </p:cNvSpPr>
          <p:nvPr/>
        </p:nvSpPr>
        <p:spPr bwMode="auto">
          <a:xfrm>
            <a:off x="4267200" y="1004888"/>
            <a:ext cx="1619250" cy="519112"/>
          </a:xfrm>
          <a:prstGeom prst="rect">
            <a:avLst/>
          </a:prstGeom>
          <a:noFill/>
          <a:ln w="19050" cap="sq">
            <a:noFill/>
            <a:miter lim="800000"/>
            <a:headEnd type="none" w="sm" len="sm"/>
            <a:tailEnd type="none" w="sm" len="sm"/>
          </a:ln>
          <a:effectLst/>
        </p:spPr>
        <p:txBody>
          <a:bodyPr wrap="none" anchor="ctr">
            <a:spAutoFit/>
          </a:bodyPr>
          <a:lstStyle/>
          <a:p>
            <a:pPr algn="ctr" eaLnBrk="1" hangingPunct="1">
              <a:defRPr/>
            </a:pPr>
            <a:r>
              <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rPr>
              <a:t>关联名称</a:t>
            </a:r>
            <a:endParaRPr kumimoji="1" lang="zh-CN" altLang="en-US" sz="2800" b="1">
              <a:effectLst>
                <a:outerShdw blurRad="38100" dist="38100" dir="2700000" algn="tl">
                  <a:srgbClr val="000000"/>
                </a:outerShdw>
              </a:effectLst>
              <a:latin typeface="Times New Roman" pitchFamily="18" charset="0"/>
              <a:ea typeface="仿宋_GB2312" pitchFamily="49" charset="-122"/>
            </a:endParaRPr>
          </a:p>
        </p:txBody>
      </p:sp>
      <p:sp>
        <p:nvSpPr>
          <p:cNvPr id="40970" name="Text Box 9">
            <a:extLst>
              <a:ext uri="{FF2B5EF4-FFF2-40B4-BE49-F238E27FC236}">
                <a16:creationId xmlns:a16="http://schemas.microsoft.com/office/drawing/2014/main" id="{31FCFECC-1A53-4C2E-8317-B91A62AE30AF}"/>
              </a:ext>
            </a:extLst>
          </p:cNvPr>
          <p:cNvSpPr txBox="1">
            <a:spLocks noChangeArrowheads="1"/>
          </p:cNvSpPr>
          <p:nvPr/>
        </p:nvSpPr>
        <p:spPr bwMode="auto">
          <a:xfrm>
            <a:off x="1485900" y="2087563"/>
            <a:ext cx="1079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800" b="1">
                <a:solidFill>
                  <a:srgbClr val="FF0000"/>
                </a:solidFill>
                <a:latin typeface="Times New Roman" panose="02020603050405020304" pitchFamily="18" charset="0"/>
                <a:ea typeface="隶书" panose="02010509060101010101" pitchFamily="49" charset="-122"/>
              </a:rPr>
              <a:t>角色</a:t>
            </a:r>
            <a:r>
              <a:rPr kumimoji="1" lang="en-US" altLang="zh-CN" sz="2800" b="1">
                <a:solidFill>
                  <a:srgbClr val="FF0000"/>
                </a:solidFill>
                <a:latin typeface="Times New Roman" panose="02020603050405020304" pitchFamily="18" charset="0"/>
                <a:ea typeface="隶书" panose="02010509060101010101" pitchFamily="49" charset="-122"/>
              </a:rPr>
              <a:t>1</a:t>
            </a:r>
            <a:endParaRPr kumimoji="1" lang="en-US" altLang="zh-CN" b="1">
              <a:solidFill>
                <a:srgbClr val="FF0000"/>
              </a:solidFill>
              <a:latin typeface="Times New Roman" panose="02020603050405020304" pitchFamily="18" charset="0"/>
              <a:ea typeface="隶书" panose="02010509060101010101" pitchFamily="49" charset="-122"/>
            </a:endParaRPr>
          </a:p>
        </p:txBody>
      </p:sp>
      <p:sp>
        <p:nvSpPr>
          <p:cNvPr id="40971" name="Text Box 10">
            <a:extLst>
              <a:ext uri="{FF2B5EF4-FFF2-40B4-BE49-F238E27FC236}">
                <a16:creationId xmlns:a16="http://schemas.microsoft.com/office/drawing/2014/main" id="{5F85FD54-D8A0-45B9-8CD3-5766CDC0A4A1}"/>
              </a:ext>
            </a:extLst>
          </p:cNvPr>
          <p:cNvSpPr txBox="1">
            <a:spLocks noChangeArrowheads="1"/>
          </p:cNvSpPr>
          <p:nvPr/>
        </p:nvSpPr>
        <p:spPr bwMode="auto">
          <a:xfrm>
            <a:off x="6350000" y="2087563"/>
            <a:ext cx="1079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800" b="1">
                <a:solidFill>
                  <a:srgbClr val="FF0000"/>
                </a:solidFill>
                <a:latin typeface="Times New Roman" panose="02020603050405020304" pitchFamily="18" charset="0"/>
                <a:ea typeface="隶书" panose="02010509060101010101" pitchFamily="49" charset="-122"/>
              </a:rPr>
              <a:t>角色</a:t>
            </a:r>
            <a:r>
              <a:rPr kumimoji="1" lang="en-US" altLang="zh-CN" sz="2800" b="1">
                <a:solidFill>
                  <a:srgbClr val="FF0000"/>
                </a:solidFill>
                <a:latin typeface="Times New Roman" panose="02020603050405020304" pitchFamily="18" charset="0"/>
                <a:ea typeface="隶书" panose="02010509060101010101" pitchFamily="49" charset="-122"/>
              </a:rPr>
              <a:t>2</a:t>
            </a:r>
            <a:endParaRPr kumimoji="1" lang="en-US" altLang="zh-CN" b="1">
              <a:solidFill>
                <a:srgbClr val="FF0000"/>
              </a:solidFill>
              <a:latin typeface="Times New Roman" panose="02020603050405020304" pitchFamily="18" charset="0"/>
              <a:ea typeface="隶书" panose="02010509060101010101" pitchFamily="49" charset="-122"/>
            </a:endParaRPr>
          </a:p>
        </p:txBody>
      </p:sp>
      <p:sp>
        <p:nvSpPr>
          <p:cNvPr id="1002507" name="Rectangle 11">
            <a:extLst>
              <a:ext uri="{FF2B5EF4-FFF2-40B4-BE49-F238E27FC236}">
                <a16:creationId xmlns:a16="http://schemas.microsoft.com/office/drawing/2014/main" id="{0FF3527E-BD67-441C-B28E-69E6CF2015C6}"/>
              </a:ext>
            </a:extLst>
          </p:cNvPr>
          <p:cNvSpPr>
            <a:spLocks noChangeArrowheads="1"/>
          </p:cNvSpPr>
          <p:nvPr/>
        </p:nvSpPr>
        <p:spPr bwMode="auto">
          <a:xfrm>
            <a:off x="2095500" y="2743200"/>
            <a:ext cx="5753100" cy="609600"/>
          </a:xfrm>
          <a:prstGeom prst="rect">
            <a:avLst/>
          </a:prstGeom>
          <a:noFill/>
          <a:ln w="9525">
            <a:noFill/>
            <a:miter lim="800000"/>
            <a:headEnd/>
            <a:tailEnd/>
          </a:ln>
          <a:effectLst/>
        </p:spPr>
        <p:txBody>
          <a:bodyPr lIns="92075" tIns="46038" rIns="92075" bIns="46038" anchor="ctr"/>
          <a:lstStyle/>
          <a:p>
            <a:pPr eaLnBrk="1" hangingPunct="1">
              <a:defRPr/>
            </a:pPr>
            <a:r>
              <a:rPr lang="zh-CN" altLang="en-US" sz="3600" b="1">
                <a:solidFill>
                  <a:srgbClr val="FF6600"/>
                </a:solidFill>
                <a:effectLst>
                  <a:outerShdw blurRad="38100" dist="38100" dir="2700000" algn="tl">
                    <a:srgbClr val="000000"/>
                  </a:outerShdw>
                </a:effectLst>
                <a:ea typeface="隶书" pitchFamily="49" charset="-122"/>
              </a:rPr>
              <a:t>聚合、导航和个体数目</a:t>
            </a:r>
            <a:endParaRPr lang="zh-CN" altLang="en-US" sz="4400" b="1">
              <a:solidFill>
                <a:srgbClr val="FF6600"/>
              </a:solidFill>
              <a:effectLst>
                <a:outerShdw blurRad="38100" dist="38100" dir="2700000" algn="tl">
                  <a:srgbClr val="000000"/>
                </a:outerShdw>
              </a:effectLst>
              <a:ea typeface="华文隶书" pitchFamily="2" charset="-122"/>
            </a:endParaRPr>
          </a:p>
        </p:txBody>
      </p:sp>
      <p:sp>
        <p:nvSpPr>
          <p:cNvPr id="1002508" name="Text Box 12">
            <a:extLst>
              <a:ext uri="{FF2B5EF4-FFF2-40B4-BE49-F238E27FC236}">
                <a16:creationId xmlns:a16="http://schemas.microsoft.com/office/drawing/2014/main" id="{9312F1E6-5AD3-4FBD-923A-B1062E6E429F}"/>
              </a:ext>
            </a:extLst>
          </p:cNvPr>
          <p:cNvSpPr txBox="1">
            <a:spLocks noChangeArrowheads="1"/>
          </p:cNvSpPr>
          <p:nvPr/>
        </p:nvSpPr>
        <p:spPr bwMode="auto">
          <a:xfrm>
            <a:off x="5510213" y="4333875"/>
            <a:ext cx="3100387" cy="466725"/>
          </a:xfrm>
          <a:prstGeom prst="rect">
            <a:avLst/>
          </a:prstGeom>
          <a:noFill/>
          <a:ln w="9525">
            <a:noFill/>
            <a:miter lim="800000"/>
            <a:headEnd/>
            <a:tailEnd/>
          </a:ln>
        </p:spPr>
        <p:txBody>
          <a:bodyPr/>
          <a:lstStyle/>
          <a:p>
            <a:pPr algn="just" eaLnBrk="1" hangingPunct="1">
              <a:defRPr/>
            </a:pPr>
            <a:r>
              <a:rPr kumimoji="1" lang="zh-CN" altLang="en-US" b="1">
                <a:solidFill>
                  <a:srgbClr val="FF0000"/>
                </a:solidFill>
                <a:effectLst>
                  <a:outerShdw blurRad="38100" dist="38100" dir="2700000" algn="tl">
                    <a:srgbClr val="000000"/>
                  </a:outerShdw>
                </a:effectLst>
                <a:latin typeface="仿宋_GB2312" pitchFamily="49" charset="-122"/>
                <a:ea typeface="仿宋_GB2312" pitchFamily="49" charset="-122"/>
              </a:rPr>
              <a:t>混合聚合</a:t>
            </a:r>
            <a:r>
              <a:rPr kumimoji="1" lang="en-US" altLang="zh-CN" b="1">
                <a:solidFill>
                  <a:srgbClr val="FF0000"/>
                </a:solidFill>
                <a:effectLst>
                  <a:outerShdw blurRad="38100" dist="38100" dir="2700000" algn="tl">
                    <a:srgbClr val="000000"/>
                  </a:outerShdw>
                </a:effectLst>
                <a:latin typeface="仿宋_GB2312" pitchFamily="49" charset="-122"/>
                <a:ea typeface="仿宋_GB2312" pitchFamily="49" charset="-122"/>
              </a:rPr>
              <a:t>,</a:t>
            </a:r>
            <a:r>
              <a:rPr kumimoji="1" lang="zh-CN" altLang="en-US" b="1">
                <a:solidFill>
                  <a:srgbClr val="FF0000"/>
                </a:solidFill>
                <a:effectLst>
                  <a:outerShdw blurRad="38100" dist="38100" dir="2700000" algn="tl">
                    <a:srgbClr val="000000"/>
                  </a:outerShdw>
                </a:effectLst>
                <a:latin typeface="仿宋_GB2312" pitchFamily="49" charset="-122"/>
                <a:ea typeface="仿宋_GB2312" pitchFamily="49" charset="-122"/>
              </a:rPr>
              <a:t>双向导航</a:t>
            </a:r>
          </a:p>
          <a:p>
            <a:pPr algn="ctr" eaLnBrk="1" hangingPunct="1">
              <a:defRPr/>
            </a:pPr>
            <a:endParaRPr kumimoji="1" lang="en-US" altLang="zh-CN" b="1">
              <a:solidFill>
                <a:srgbClr val="FF0000"/>
              </a:solidFill>
              <a:effectLst>
                <a:outerShdw blurRad="38100" dist="38100" dir="2700000" algn="tl">
                  <a:srgbClr val="000000"/>
                </a:outerShdw>
              </a:effectLst>
              <a:latin typeface="仿宋_GB2312" pitchFamily="49" charset="-122"/>
              <a:ea typeface="仿宋_GB2312" pitchFamily="49" charset="-122"/>
            </a:endParaRPr>
          </a:p>
        </p:txBody>
      </p:sp>
      <p:sp>
        <p:nvSpPr>
          <p:cNvPr id="40974" name="Text Box 13">
            <a:extLst>
              <a:ext uri="{FF2B5EF4-FFF2-40B4-BE49-F238E27FC236}">
                <a16:creationId xmlns:a16="http://schemas.microsoft.com/office/drawing/2014/main" id="{0F698D8D-2493-482C-BBC3-382F967E50FB}"/>
              </a:ext>
            </a:extLst>
          </p:cNvPr>
          <p:cNvSpPr txBox="1">
            <a:spLocks noChangeArrowheads="1"/>
          </p:cNvSpPr>
          <p:nvPr/>
        </p:nvSpPr>
        <p:spPr bwMode="auto">
          <a:xfrm>
            <a:off x="3521075" y="4953000"/>
            <a:ext cx="898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latin typeface="Times New Roman" panose="02020603050405020304" pitchFamily="18" charset="0"/>
                <a:ea typeface="宋体" panose="02010600030101010101" pitchFamily="2" charset="-122"/>
              </a:rPr>
              <a:t>0..*</a:t>
            </a:r>
          </a:p>
        </p:txBody>
      </p:sp>
      <p:sp>
        <p:nvSpPr>
          <p:cNvPr id="40975" name="Text Box 14">
            <a:extLst>
              <a:ext uri="{FF2B5EF4-FFF2-40B4-BE49-F238E27FC236}">
                <a16:creationId xmlns:a16="http://schemas.microsoft.com/office/drawing/2014/main" id="{EC7EA79A-9D48-4C09-8D45-045BE9A443C7}"/>
              </a:ext>
            </a:extLst>
          </p:cNvPr>
          <p:cNvSpPr txBox="1">
            <a:spLocks noChangeArrowheads="1"/>
          </p:cNvSpPr>
          <p:nvPr/>
        </p:nvSpPr>
        <p:spPr bwMode="auto">
          <a:xfrm>
            <a:off x="3519488" y="4210050"/>
            <a:ext cx="900112"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latin typeface="Times New Roman" panose="02020603050405020304" pitchFamily="18" charset="0"/>
                <a:ea typeface="宋体" panose="02010600030101010101" pitchFamily="2" charset="-122"/>
              </a:rPr>
              <a:t>0..1</a:t>
            </a:r>
          </a:p>
        </p:txBody>
      </p:sp>
      <p:sp>
        <p:nvSpPr>
          <p:cNvPr id="40976" name="Text Box 15">
            <a:extLst>
              <a:ext uri="{FF2B5EF4-FFF2-40B4-BE49-F238E27FC236}">
                <a16:creationId xmlns:a16="http://schemas.microsoft.com/office/drawing/2014/main" id="{F6675A6E-B5D8-4CC2-95A2-A77C22BED162}"/>
              </a:ext>
            </a:extLst>
          </p:cNvPr>
          <p:cNvSpPr txBox="1">
            <a:spLocks noChangeArrowheads="1"/>
          </p:cNvSpPr>
          <p:nvPr/>
        </p:nvSpPr>
        <p:spPr bwMode="auto">
          <a:xfrm>
            <a:off x="4572000" y="4953000"/>
            <a:ext cx="9001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latin typeface="Times New Roman" panose="02020603050405020304" pitchFamily="18" charset="0"/>
                <a:ea typeface="宋体" panose="02010600030101010101" pitchFamily="2" charset="-122"/>
              </a:rPr>
              <a:t>0..*</a:t>
            </a:r>
          </a:p>
        </p:txBody>
      </p:sp>
      <p:sp>
        <p:nvSpPr>
          <p:cNvPr id="1002512" name="Text Box 16">
            <a:extLst>
              <a:ext uri="{FF2B5EF4-FFF2-40B4-BE49-F238E27FC236}">
                <a16:creationId xmlns:a16="http://schemas.microsoft.com/office/drawing/2014/main" id="{05F53ECA-2EFA-4D33-9B20-6469D22BF561}"/>
              </a:ext>
            </a:extLst>
          </p:cNvPr>
          <p:cNvSpPr txBox="1">
            <a:spLocks noChangeArrowheads="1"/>
          </p:cNvSpPr>
          <p:nvPr/>
        </p:nvSpPr>
        <p:spPr bwMode="auto">
          <a:xfrm>
            <a:off x="3201988" y="3571875"/>
            <a:ext cx="2640012" cy="660400"/>
          </a:xfrm>
          <a:prstGeom prst="rect">
            <a:avLst/>
          </a:prstGeom>
          <a:solidFill>
            <a:schemeClr val="accent1"/>
          </a:solidFill>
          <a:ln w="19050">
            <a:solidFill>
              <a:srgbClr val="3366FF"/>
            </a:solidFill>
            <a:miter lim="800000"/>
            <a:headEnd/>
            <a:tailEnd/>
          </a:ln>
        </p:spPr>
        <p:txBody>
          <a:bodyPr/>
          <a:lstStyle/>
          <a:p>
            <a:pPr algn="ctr" eaLnBrk="1" hangingPunct="1">
              <a:defRPr/>
            </a:pPr>
            <a:r>
              <a:rPr kumimoji="1" lang="zh-CN" altLang="en-US" sz="2800" b="1">
                <a:solidFill>
                  <a:srgbClr val="FF0000"/>
                </a:solidFill>
                <a:effectLst>
                  <a:outerShdw blurRad="38100" dist="38100" dir="2700000" algn="tl">
                    <a:srgbClr val="000000"/>
                  </a:outerShdw>
                </a:effectLst>
                <a:latin typeface="仿宋_GB2312" pitchFamily="49" charset="-122"/>
                <a:ea typeface="仿宋_GB2312" pitchFamily="49" charset="-122"/>
              </a:rPr>
              <a:t>整体 </a:t>
            </a:r>
            <a:r>
              <a:rPr kumimoji="1" lang="zh-CN" altLang="en-US" sz="2800" b="1">
                <a:solidFill>
                  <a:srgbClr val="FF6600"/>
                </a:solidFill>
                <a:effectLst>
                  <a:outerShdw blurRad="38100" dist="38100" dir="2700000" algn="tl">
                    <a:srgbClr val="000000"/>
                  </a:outerShdw>
                </a:effectLst>
                <a:latin typeface="仿宋_GB2312" pitchFamily="49" charset="-122"/>
                <a:ea typeface="仿宋_GB2312" pitchFamily="49" charset="-122"/>
              </a:rPr>
              <a:t>类名</a:t>
            </a:r>
          </a:p>
        </p:txBody>
      </p:sp>
      <p:sp>
        <p:nvSpPr>
          <p:cNvPr id="1002513" name="Text Box 17">
            <a:extLst>
              <a:ext uri="{FF2B5EF4-FFF2-40B4-BE49-F238E27FC236}">
                <a16:creationId xmlns:a16="http://schemas.microsoft.com/office/drawing/2014/main" id="{D3D2439F-1134-4349-94AA-9C8836168304}"/>
              </a:ext>
            </a:extLst>
          </p:cNvPr>
          <p:cNvSpPr txBox="1">
            <a:spLocks noChangeArrowheads="1"/>
          </p:cNvSpPr>
          <p:nvPr/>
        </p:nvSpPr>
        <p:spPr bwMode="auto">
          <a:xfrm>
            <a:off x="5133975" y="5511800"/>
            <a:ext cx="2638425" cy="660400"/>
          </a:xfrm>
          <a:prstGeom prst="rect">
            <a:avLst/>
          </a:prstGeom>
          <a:solidFill>
            <a:schemeClr val="accent1"/>
          </a:solidFill>
          <a:ln w="19050">
            <a:solidFill>
              <a:srgbClr val="3366FF"/>
            </a:solidFill>
            <a:miter lim="800000"/>
            <a:headEnd/>
            <a:tailEnd/>
          </a:ln>
        </p:spPr>
        <p:txBody>
          <a:bodyPr/>
          <a:lstStyle/>
          <a:p>
            <a:pPr algn="ctr" eaLnBrk="1" hangingPunct="1">
              <a:defRPr/>
            </a:pPr>
            <a:r>
              <a:rPr kumimoji="1" lang="zh-CN" altLang="en-US" sz="2800" b="1">
                <a:solidFill>
                  <a:srgbClr val="FF0000"/>
                </a:solidFill>
                <a:effectLst>
                  <a:outerShdw blurRad="38100" dist="38100" dir="2700000" algn="tl">
                    <a:srgbClr val="000000"/>
                  </a:outerShdw>
                </a:effectLst>
                <a:latin typeface="仿宋_GB2312" pitchFamily="49" charset="-122"/>
                <a:ea typeface="仿宋_GB2312" pitchFamily="49" charset="-122"/>
              </a:rPr>
              <a:t>部分</a:t>
            </a:r>
            <a:r>
              <a:rPr kumimoji="1" lang="zh-CN" altLang="en-US" sz="2800" b="1">
                <a:effectLst>
                  <a:outerShdw blurRad="38100" dist="38100" dir="2700000" algn="tl">
                    <a:srgbClr val="000000"/>
                  </a:outerShdw>
                </a:effectLst>
                <a:latin typeface="仿宋_GB2312" pitchFamily="49" charset="-122"/>
                <a:ea typeface="仿宋_GB2312" pitchFamily="49" charset="-122"/>
              </a:rPr>
              <a:t> </a:t>
            </a:r>
            <a:r>
              <a:rPr kumimoji="1" lang="zh-CN" altLang="en-US" sz="2800" b="1">
                <a:solidFill>
                  <a:srgbClr val="FF6600"/>
                </a:solidFill>
                <a:effectLst>
                  <a:outerShdw blurRad="38100" dist="38100" dir="2700000" algn="tl">
                    <a:srgbClr val="000000"/>
                  </a:outerShdw>
                </a:effectLst>
                <a:latin typeface="仿宋_GB2312" pitchFamily="49" charset="-122"/>
                <a:ea typeface="仿宋_GB2312" pitchFamily="49" charset="-122"/>
              </a:rPr>
              <a:t>类名</a:t>
            </a:r>
            <a:r>
              <a:rPr kumimoji="1" lang="en-US" altLang="zh-CN" sz="2800" b="1">
                <a:solidFill>
                  <a:srgbClr val="FF6600"/>
                </a:solidFill>
                <a:effectLst>
                  <a:outerShdw blurRad="38100" dist="38100" dir="2700000" algn="tl">
                    <a:srgbClr val="000000"/>
                  </a:outerShdw>
                </a:effectLst>
                <a:latin typeface="仿宋_GB2312" pitchFamily="49" charset="-122"/>
                <a:ea typeface="仿宋_GB2312" pitchFamily="49" charset="-122"/>
              </a:rPr>
              <a:t>2</a:t>
            </a:r>
          </a:p>
          <a:p>
            <a:pPr algn="ctr" eaLnBrk="1" hangingPunct="1">
              <a:defRPr/>
            </a:pPr>
            <a:endParaRPr kumimoji="1" lang="en-US" altLang="zh-CN" sz="1100">
              <a:latin typeface="Times New Roman" pitchFamily="18" charset="0"/>
              <a:ea typeface="宋体" pitchFamily="2" charset="-122"/>
            </a:endParaRPr>
          </a:p>
        </p:txBody>
      </p:sp>
      <p:sp>
        <p:nvSpPr>
          <p:cNvPr id="1002514" name="Text Box 18">
            <a:extLst>
              <a:ext uri="{FF2B5EF4-FFF2-40B4-BE49-F238E27FC236}">
                <a16:creationId xmlns:a16="http://schemas.microsoft.com/office/drawing/2014/main" id="{E8A6FDF0-AD5D-4AA1-9B54-3E534D739292}"/>
              </a:ext>
            </a:extLst>
          </p:cNvPr>
          <p:cNvSpPr txBox="1">
            <a:spLocks noChangeArrowheads="1"/>
          </p:cNvSpPr>
          <p:nvPr/>
        </p:nvSpPr>
        <p:spPr bwMode="auto">
          <a:xfrm>
            <a:off x="1295400" y="5511800"/>
            <a:ext cx="2638425" cy="660400"/>
          </a:xfrm>
          <a:prstGeom prst="rect">
            <a:avLst/>
          </a:prstGeom>
          <a:solidFill>
            <a:schemeClr val="accent1"/>
          </a:solidFill>
          <a:ln w="19050">
            <a:solidFill>
              <a:srgbClr val="3366FF"/>
            </a:solidFill>
            <a:miter lim="800000"/>
            <a:headEnd/>
            <a:tailEnd/>
          </a:ln>
        </p:spPr>
        <p:txBody>
          <a:bodyPr/>
          <a:lstStyle/>
          <a:p>
            <a:pPr algn="ctr" eaLnBrk="1" hangingPunct="1">
              <a:defRPr/>
            </a:pPr>
            <a:r>
              <a:rPr kumimoji="1" lang="zh-CN" altLang="en-US" sz="2800" b="1">
                <a:solidFill>
                  <a:srgbClr val="FF0000"/>
                </a:solidFill>
                <a:effectLst>
                  <a:outerShdw blurRad="38100" dist="38100" dir="2700000" algn="tl">
                    <a:srgbClr val="000000"/>
                  </a:outerShdw>
                </a:effectLst>
                <a:latin typeface="仿宋_GB2312" pitchFamily="49" charset="-122"/>
                <a:ea typeface="仿宋_GB2312" pitchFamily="49" charset="-122"/>
              </a:rPr>
              <a:t>部分</a:t>
            </a:r>
            <a:r>
              <a:rPr kumimoji="1" lang="zh-CN" altLang="en-US" sz="2800" b="1">
                <a:effectLst>
                  <a:outerShdw blurRad="38100" dist="38100" dir="2700000" algn="tl">
                    <a:srgbClr val="000000"/>
                  </a:outerShdw>
                </a:effectLst>
                <a:latin typeface="仿宋_GB2312" pitchFamily="49" charset="-122"/>
                <a:ea typeface="仿宋_GB2312" pitchFamily="49" charset="-122"/>
              </a:rPr>
              <a:t> </a:t>
            </a:r>
            <a:r>
              <a:rPr kumimoji="1" lang="zh-CN" altLang="en-US" sz="2800" b="1">
                <a:solidFill>
                  <a:srgbClr val="FF6600"/>
                </a:solidFill>
                <a:effectLst>
                  <a:outerShdw blurRad="38100" dist="38100" dir="2700000" algn="tl">
                    <a:srgbClr val="000000"/>
                  </a:outerShdw>
                </a:effectLst>
                <a:latin typeface="仿宋_GB2312" pitchFamily="49" charset="-122"/>
                <a:ea typeface="仿宋_GB2312" pitchFamily="49" charset="-122"/>
              </a:rPr>
              <a:t>类名</a:t>
            </a:r>
            <a:r>
              <a:rPr kumimoji="1" lang="en-US" altLang="zh-CN" sz="2800" b="1">
                <a:solidFill>
                  <a:srgbClr val="FF6600"/>
                </a:solidFill>
                <a:effectLst>
                  <a:outerShdw blurRad="38100" dist="38100" dir="2700000" algn="tl">
                    <a:srgbClr val="000000"/>
                  </a:outerShdw>
                </a:effectLst>
                <a:latin typeface="仿宋_GB2312" pitchFamily="49" charset="-122"/>
                <a:ea typeface="仿宋_GB2312" pitchFamily="49" charset="-122"/>
              </a:rPr>
              <a:t>1</a:t>
            </a:r>
          </a:p>
          <a:p>
            <a:pPr algn="ctr" eaLnBrk="1" hangingPunct="1">
              <a:defRPr/>
            </a:pPr>
            <a:endParaRPr kumimoji="1" lang="en-US" altLang="zh-CN" sz="1100">
              <a:solidFill>
                <a:srgbClr val="FF6600"/>
              </a:solidFill>
              <a:latin typeface="Times New Roman" pitchFamily="18" charset="0"/>
              <a:ea typeface="宋体" pitchFamily="2" charset="-122"/>
            </a:endParaRPr>
          </a:p>
        </p:txBody>
      </p:sp>
      <p:sp>
        <p:nvSpPr>
          <p:cNvPr id="40980" name="AutoShape 19">
            <a:extLst>
              <a:ext uri="{FF2B5EF4-FFF2-40B4-BE49-F238E27FC236}">
                <a16:creationId xmlns:a16="http://schemas.microsoft.com/office/drawing/2014/main" id="{F9591A3E-749F-4045-B6E7-3DFF795BE4FE}"/>
              </a:ext>
            </a:extLst>
          </p:cNvPr>
          <p:cNvSpPr>
            <a:spLocks noChangeArrowheads="1"/>
          </p:cNvSpPr>
          <p:nvPr/>
        </p:nvSpPr>
        <p:spPr bwMode="auto">
          <a:xfrm>
            <a:off x="3414713" y="4232275"/>
            <a:ext cx="200025" cy="300038"/>
          </a:xfrm>
          <a:prstGeom prst="flowChartDecision">
            <a:avLst/>
          </a:prstGeom>
          <a:solidFill>
            <a:srgbClr val="00FF00"/>
          </a:solidFill>
          <a:ln w="19050">
            <a:solidFill>
              <a:srgbClr val="000000"/>
            </a:solidFill>
            <a:miter lim="800000"/>
            <a:headEnd/>
            <a:tailEnd/>
          </a:ln>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0981" name="AutoShape 20">
            <a:extLst>
              <a:ext uri="{FF2B5EF4-FFF2-40B4-BE49-F238E27FC236}">
                <a16:creationId xmlns:a16="http://schemas.microsoft.com/office/drawing/2014/main" id="{94E31EB4-85B5-41DC-8066-A132E078D11F}"/>
              </a:ext>
            </a:extLst>
          </p:cNvPr>
          <p:cNvSpPr>
            <a:spLocks noChangeArrowheads="1"/>
          </p:cNvSpPr>
          <p:nvPr/>
        </p:nvSpPr>
        <p:spPr bwMode="auto">
          <a:xfrm>
            <a:off x="5334000" y="4232275"/>
            <a:ext cx="200025" cy="300038"/>
          </a:xfrm>
          <a:prstGeom prst="flowChartDecision">
            <a:avLst/>
          </a:prstGeom>
          <a:solidFill>
            <a:srgbClr val="3366FF"/>
          </a:solidFill>
          <a:ln w="19050">
            <a:solidFill>
              <a:srgbClr val="000000"/>
            </a:solidFill>
            <a:miter lim="800000"/>
            <a:headEnd/>
            <a:tailEnd/>
          </a:ln>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0982" name="Line 21">
            <a:extLst>
              <a:ext uri="{FF2B5EF4-FFF2-40B4-BE49-F238E27FC236}">
                <a16:creationId xmlns:a16="http://schemas.microsoft.com/office/drawing/2014/main" id="{59414056-DDFC-435D-8D3C-E0F0A9F6ABB9}"/>
              </a:ext>
            </a:extLst>
          </p:cNvPr>
          <p:cNvSpPr>
            <a:spLocks noChangeShapeType="1"/>
          </p:cNvSpPr>
          <p:nvPr/>
        </p:nvSpPr>
        <p:spPr bwMode="auto">
          <a:xfrm>
            <a:off x="5434013" y="4324350"/>
            <a:ext cx="0" cy="1179513"/>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2518" name="Text Box 22">
            <a:extLst>
              <a:ext uri="{FF2B5EF4-FFF2-40B4-BE49-F238E27FC236}">
                <a16:creationId xmlns:a16="http://schemas.microsoft.com/office/drawing/2014/main" id="{77A7892D-078C-4E24-959C-20EE81B62C89}"/>
              </a:ext>
            </a:extLst>
          </p:cNvPr>
          <p:cNvSpPr txBox="1">
            <a:spLocks noChangeArrowheads="1"/>
          </p:cNvSpPr>
          <p:nvPr/>
        </p:nvSpPr>
        <p:spPr bwMode="auto">
          <a:xfrm>
            <a:off x="1143000" y="4324350"/>
            <a:ext cx="2286000" cy="847725"/>
          </a:xfrm>
          <a:prstGeom prst="rect">
            <a:avLst/>
          </a:prstGeom>
          <a:noFill/>
          <a:ln w="9525">
            <a:noFill/>
            <a:prstDash val="dash"/>
            <a:miter lim="800000"/>
            <a:headEnd/>
            <a:tailEnd/>
          </a:ln>
          <a:effectLst/>
        </p:spPr>
        <p:txBody>
          <a:bodyPr/>
          <a:lstStyle/>
          <a:p>
            <a:pPr algn="just" eaLnBrk="1" hangingPunct="1">
              <a:defRPr/>
            </a:pPr>
            <a:r>
              <a:rPr kumimoji="1" lang="zh-CN" altLang="en-US" b="1">
                <a:solidFill>
                  <a:srgbClr val="FF0000"/>
                </a:solidFill>
                <a:effectLst>
                  <a:outerShdw blurRad="38100" dist="38100" dir="2700000" algn="tl">
                    <a:srgbClr val="000000"/>
                  </a:outerShdw>
                </a:effectLst>
                <a:latin typeface="仿宋_GB2312" pitchFamily="49" charset="-122"/>
                <a:ea typeface="仿宋_GB2312" pitchFamily="49" charset="-122"/>
              </a:rPr>
              <a:t>聚合</a:t>
            </a:r>
            <a:r>
              <a:rPr kumimoji="1" lang="en-US" altLang="zh-CN" b="1">
                <a:solidFill>
                  <a:srgbClr val="FF0000"/>
                </a:solidFill>
                <a:effectLst>
                  <a:outerShdw blurRad="38100" dist="38100" dir="2700000" algn="tl">
                    <a:srgbClr val="000000"/>
                  </a:outerShdw>
                </a:effectLst>
                <a:latin typeface="仿宋_GB2312" pitchFamily="49" charset="-122"/>
                <a:ea typeface="仿宋_GB2312" pitchFamily="49" charset="-122"/>
              </a:rPr>
              <a:t>,</a:t>
            </a:r>
            <a:r>
              <a:rPr kumimoji="1" lang="zh-CN" altLang="en-US" b="1">
                <a:solidFill>
                  <a:srgbClr val="FF0000"/>
                </a:solidFill>
                <a:effectLst>
                  <a:outerShdw blurRad="38100" dist="38100" dir="2700000" algn="tl">
                    <a:srgbClr val="000000"/>
                  </a:outerShdw>
                </a:effectLst>
                <a:latin typeface="仿宋_GB2312" pitchFamily="49" charset="-122"/>
                <a:ea typeface="仿宋_GB2312" pitchFamily="49" charset="-122"/>
              </a:rPr>
              <a:t>单向导航</a:t>
            </a:r>
            <a:endParaRPr kumimoji="1" lang="zh-CN" altLang="en-US" sz="1000" b="1">
              <a:solidFill>
                <a:srgbClr val="FF0000"/>
              </a:solidFill>
              <a:effectLst>
                <a:outerShdw blurRad="38100" dist="38100" dir="2700000" algn="tl">
                  <a:srgbClr val="000000"/>
                </a:outerShdw>
              </a:effectLst>
              <a:latin typeface="仿宋_GB2312" pitchFamily="49" charset="-122"/>
              <a:ea typeface="仿宋_GB2312" pitchFamily="49" charset="-122"/>
            </a:endParaRPr>
          </a:p>
          <a:p>
            <a:pPr algn="just" eaLnBrk="1" hangingPunct="1">
              <a:defRPr/>
            </a:pPr>
            <a:endParaRPr kumimoji="1" lang="zh-CN" altLang="en-US" sz="1000">
              <a:latin typeface="Times New Roman" pitchFamily="18" charset="0"/>
              <a:ea typeface="宋体" pitchFamily="2" charset="-122"/>
            </a:endParaRPr>
          </a:p>
          <a:p>
            <a:pPr algn="just" eaLnBrk="1" hangingPunct="1">
              <a:defRPr/>
            </a:pPr>
            <a:endParaRPr kumimoji="1" lang="zh-CN" altLang="en-US" sz="1000">
              <a:latin typeface="Times New Roman" pitchFamily="18" charset="0"/>
              <a:ea typeface="宋体" pitchFamily="2" charset="-122"/>
            </a:endParaRPr>
          </a:p>
          <a:p>
            <a:pPr algn="just" eaLnBrk="1" hangingPunct="1">
              <a:defRPr/>
            </a:pPr>
            <a:endParaRPr kumimoji="1" lang="en-US" altLang="zh-CN" sz="1000">
              <a:latin typeface="Times New Roman" pitchFamily="18" charset="0"/>
              <a:ea typeface="宋体" pitchFamily="2" charset="-122"/>
            </a:endParaRPr>
          </a:p>
        </p:txBody>
      </p:sp>
      <p:sp>
        <p:nvSpPr>
          <p:cNvPr id="40984" name="Text Box 23">
            <a:extLst>
              <a:ext uri="{FF2B5EF4-FFF2-40B4-BE49-F238E27FC236}">
                <a16:creationId xmlns:a16="http://schemas.microsoft.com/office/drawing/2014/main" id="{60608A61-AB46-4125-A11B-C7AD796A1B89}"/>
              </a:ext>
            </a:extLst>
          </p:cNvPr>
          <p:cNvSpPr txBox="1">
            <a:spLocks noChangeArrowheads="1"/>
          </p:cNvSpPr>
          <p:nvPr/>
        </p:nvSpPr>
        <p:spPr bwMode="auto">
          <a:xfrm>
            <a:off x="4510088" y="4230688"/>
            <a:ext cx="9001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latin typeface="Times New Roman" panose="02020603050405020304" pitchFamily="18" charset="0"/>
                <a:ea typeface="宋体" panose="02010600030101010101" pitchFamily="2" charset="-122"/>
              </a:rPr>
              <a:t>0..1</a:t>
            </a:r>
          </a:p>
        </p:txBody>
      </p:sp>
      <p:sp>
        <p:nvSpPr>
          <p:cNvPr id="40985" name="Text Box 24">
            <a:extLst>
              <a:ext uri="{FF2B5EF4-FFF2-40B4-BE49-F238E27FC236}">
                <a16:creationId xmlns:a16="http://schemas.microsoft.com/office/drawing/2014/main" id="{21C59B37-CC0F-4B45-8D50-D0C79A734046}"/>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3">
            <a:extLst>
              <a:ext uri="{FF2B5EF4-FFF2-40B4-BE49-F238E27FC236}">
                <a16:creationId xmlns:a16="http://schemas.microsoft.com/office/drawing/2014/main" id="{B3B4F6A8-0620-42EB-89CB-D29CB3D8718D}"/>
              </a:ext>
            </a:extLst>
          </p:cNvPr>
          <p:cNvSpPr>
            <a:spLocks noGrp="1"/>
          </p:cNvSpPr>
          <p:nvPr>
            <p:ph type="ftr" sz="quarter" idx="10"/>
          </p:nvPr>
        </p:nvSpPr>
        <p:spPr/>
        <p:txBody>
          <a:bodyPr/>
          <a:lstStyle/>
          <a:p>
            <a:pPr>
              <a:defRPr/>
            </a:pPr>
            <a:r>
              <a:rPr lang="zh-CN" altLang="en-US"/>
              <a:t>个人成果，妥善保存，请勿传播</a:t>
            </a:r>
          </a:p>
        </p:txBody>
      </p:sp>
      <p:sp>
        <p:nvSpPr>
          <p:cNvPr id="41987" name="Line 2">
            <a:extLst>
              <a:ext uri="{FF2B5EF4-FFF2-40B4-BE49-F238E27FC236}">
                <a16:creationId xmlns:a16="http://schemas.microsoft.com/office/drawing/2014/main" id="{2C6772A4-2918-4D94-A680-4C655DDF19DA}"/>
              </a:ext>
            </a:extLst>
          </p:cNvPr>
          <p:cNvSpPr>
            <a:spLocks noChangeShapeType="1"/>
          </p:cNvSpPr>
          <p:nvPr/>
        </p:nvSpPr>
        <p:spPr bwMode="auto">
          <a:xfrm flipV="1">
            <a:off x="5372100" y="3757613"/>
            <a:ext cx="1357313" cy="814387"/>
          </a:xfrm>
          <a:prstGeom prst="line">
            <a:avLst/>
          </a:prstGeom>
          <a:noFill/>
          <a:ln w="19050">
            <a:solidFill>
              <a:srgbClr val="3366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1988" name="Line 3">
            <a:extLst>
              <a:ext uri="{FF2B5EF4-FFF2-40B4-BE49-F238E27FC236}">
                <a16:creationId xmlns:a16="http://schemas.microsoft.com/office/drawing/2014/main" id="{0F661FC0-00AE-49B8-AC52-77FFFF341054}"/>
              </a:ext>
            </a:extLst>
          </p:cNvPr>
          <p:cNvSpPr>
            <a:spLocks noChangeShapeType="1"/>
          </p:cNvSpPr>
          <p:nvPr/>
        </p:nvSpPr>
        <p:spPr bwMode="auto">
          <a:xfrm flipH="1" flipV="1">
            <a:off x="3983038" y="3675063"/>
            <a:ext cx="1141412" cy="896937"/>
          </a:xfrm>
          <a:prstGeom prst="line">
            <a:avLst/>
          </a:prstGeom>
          <a:noFill/>
          <a:ln w="19050">
            <a:solidFill>
              <a:srgbClr val="3366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1989" name="Line 4">
            <a:extLst>
              <a:ext uri="{FF2B5EF4-FFF2-40B4-BE49-F238E27FC236}">
                <a16:creationId xmlns:a16="http://schemas.microsoft.com/office/drawing/2014/main" id="{4F236608-FBB3-443C-A237-931E7D4A9816}"/>
              </a:ext>
            </a:extLst>
          </p:cNvPr>
          <p:cNvSpPr>
            <a:spLocks noChangeShapeType="1"/>
          </p:cNvSpPr>
          <p:nvPr/>
        </p:nvSpPr>
        <p:spPr bwMode="auto">
          <a:xfrm flipV="1">
            <a:off x="2133600" y="3675063"/>
            <a:ext cx="863600" cy="896937"/>
          </a:xfrm>
          <a:prstGeom prst="line">
            <a:avLst/>
          </a:prstGeom>
          <a:noFill/>
          <a:ln w="19050">
            <a:solidFill>
              <a:srgbClr val="3366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03525" name="Text Box 5">
            <a:extLst>
              <a:ext uri="{FF2B5EF4-FFF2-40B4-BE49-F238E27FC236}">
                <a16:creationId xmlns:a16="http://schemas.microsoft.com/office/drawing/2014/main" id="{F6D174FC-F1D9-46C3-937D-83D4E11210BD}"/>
              </a:ext>
            </a:extLst>
          </p:cNvPr>
          <p:cNvSpPr txBox="1">
            <a:spLocks noChangeArrowheads="1"/>
          </p:cNvSpPr>
          <p:nvPr/>
        </p:nvSpPr>
        <p:spPr bwMode="auto">
          <a:xfrm>
            <a:off x="2482850" y="2990850"/>
            <a:ext cx="2012950" cy="590550"/>
          </a:xfrm>
          <a:prstGeom prst="rect">
            <a:avLst/>
          </a:prstGeom>
          <a:solidFill>
            <a:schemeClr val="accent1"/>
          </a:solidFill>
          <a:ln w="19050">
            <a:solidFill>
              <a:srgbClr val="3366FF"/>
            </a:solidFill>
            <a:miter lim="800000"/>
            <a:headEnd/>
            <a:tailEnd/>
          </a:ln>
          <a:effectLst>
            <a:outerShdw dist="107763" dir="2700000" algn="ctr" rotWithShape="0">
              <a:srgbClr val="808080"/>
            </a:outerShdw>
          </a:effectLst>
        </p:spPr>
        <p:txBody>
          <a:bodyPr/>
          <a:lstStyle/>
          <a:p>
            <a:pPr algn="ctr" eaLnBrk="1" hangingPunct="1">
              <a:lnSpc>
                <a:spcPct val="90000"/>
              </a:lnSpc>
              <a:defRPr/>
            </a:pPr>
            <a:r>
              <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rPr>
              <a:t>超类</a:t>
            </a:r>
            <a:endParaRPr kumimoji="1" lang="zh-CN" altLang="en-US" sz="2800">
              <a:latin typeface="Times New Roman" pitchFamily="18" charset="0"/>
              <a:ea typeface="宋体" pitchFamily="2" charset="-122"/>
            </a:endParaRPr>
          </a:p>
        </p:txBody>
      </p:sp>
      <p:sp>
        <p:nvSpPr>
          <p:cNvPr id="41991" name="Text Box 6">
            <a:extLst>
              <a:ext uri="{FF2B5EF4-FFF2-40B4-BE49-F238E27FC236}">
                <a16:creationId xmlns:a16="http://schemas.microsoft.com/office/drawing/2014/main" id="{2CD73ACB-A5CE-4A58-A679-D98295AA144C}"/>
              </a:ext>
            </a:extLst>
          </p:cNvPr>
          <p:cNvSpPr txBox="1">
            <a:spLocks noChangeArrowheads="1"/>
          </p:cNvSpPr>
          <p:nvPr/>
        </p:nvSpPr>
        <p:spPr bwMode="auto">
          <a:xfrm>
            <a:off x="990600" y="4506913"/>
            <a:ext cx="2012950" cy="598487"/>
          </a:xfrm>
          <a:prstGeom prst="rect">
            <a:avLst/>
          </a:prstGeom>
          <a:solidFill>
            <a:schemeClr val="accent1"/>
          </a:solidFill>
          <a:ln w="19050">
            <a:solidFill>
              <a:srgbClr val="3366FF"/>
            </a:solidFill>
            <a:miter lim="800000"/>
            <a:headEnd/>
            <a:tailEnd/>
          </a:ln>
          <a:effectLst>
            <a:outerShdw dist="107763" dir="2700000" algn="ctr" rotWithShape="0">
              <a:srgbClr val="808080"/>
            </a:outerShdw>
          </a:effec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800" b="1">
                <a:solidFill>
                  <a:srgbClr val="0000FF"/>
                </a:solidFill>
                <a:latin typeface="Times New Roman" panose="02020603050405020304" pitchFamily="18" charset="0"/>
                <a:ea typeface="仿宋_GB2312" panose="02010609030101010101" pitchFamily="49" charset="-122"/>
              </a:rPr>
              <a:t>子类</a:t>
            </a:r>
            <a:r>
              <a:rPr kumimoji="1" lang="en-US" altLang="zh-CN" sz="2800" b="1">
                <a:solidFill>
                  <a:srgbClr val="0000FF"/>
                </a:solidFill>
                <a:latin typeface="Times New Roman" panose="02020603050405020304" pitchFamily="18" charset="0"/>
                <a:ea typeface="仿宋_GB2312" panose="02010609030101010101" pitchFamily="49" charset="-122"/>
              </a:rPr>
              <a:t>1</a:t>
            </a:r>
            <a:endParaRPr kumimoji="1" lang="en-US" altLang="zh-CN" sz="1100">
              <a:solidFill>
                <a:srgbClr val="0000FF"/>
              </a:solidFill>
              <a:latin typeface="Times New Roman" panose="02020603050405020304" pitchFamily="18" charset="0"/>
              <a:ea typeface="宋体" panose="02010600030101010101" pitchFamily="2" charset="-122"/>
            </a:endParaRPr>
          </a:p>
          <a:p>
            <a:pPr algn="ctr" eaLnBrk="1" hangingPunct="1">
              <a:spcBef>
                <a:spcPct val="0"/>
              </a:spcBef>
              <a:buClrTx/>
              <a:buSzTx/>
              <a:buFontTx/>
              <a:buNone/>
            </a:pPr>
            <a:endParaRPr kumimoji="1" lang="en-US" altLang="zh-CN" sz="1100">
              <a:latin typeface="Times New Roman" panose="02020603050405020304" pitchFamily="18" charset="0"/>
              <a:ea typeface="宋体" panose="02010600030101010101" pitchFamily="2" charset="-122"/>
            </a:endParaRPr>
          </a:p>
        </p:txBody>
      </p:sp>
      <p:sp>
        <p:nvSpPr>
          <p:cNvPr id="1003527" name="Text Box 7">
            <a:extLst>
              <a:ext uri="{FF2B5EF4-FFF2-40B4-BE49-F238E27FC236}">
                <a16:creationId xmlns:a16="http://schemas.microsoft.com/office/drawing/2014/main" id="{E35725A9-5320-48DC-8801-02A2ABA05FD7}"/>
              </a:ext>
            </a:extLst>
          </p:cNvPr>
          <p:cNvSpPr txBox="1">
            <a:spLocks noChangeArrowheads="1"/>
          </p:cNvSpPr>
          <p:nvPr/>
        </p:nvSpPr>
        <p:spPr bwMode="auto">
          <a:xfrm>
            <a:off x="4051300" y="4506913"/>
            <a:ext cx="2120900" cy="1360487"/>
          </a:xfrm>
          <a:prstGeom prst="rect">
            <a:avLst/>
          </a:prstGeom>
          <a:solidFill>
            <a:schemeClr val="accent1"/>
          </a:solidFill>
          <a:ln w="19050">
            <a:solidFill>
              <a:srgbClr val="3366FF"/>
            </a:solidFill>
            <a:miter lim="800000"/>
            <a:headEnd/>
            <a:tailEnd/>
          </a:ln>
          <a:effectLst>
            <a:outerShdw dist="107763" dir="2700000" algn="ctr" rotWithShape="0">
              <a:srgbClr val="808080"/>
            </a:outerShdw>
          </a:effectLst>
        </p:spPr>
        <p:txBody>
          <a:bodyPr/>
          <a:lstStyle/>
          <a:p>
            <a:pPr algn="ctr" eaLnBrk="1" hangingPunct="1">
              <a:lnSpc>
                <a:spcPct val="95000"/>
              </a:lnSpc>
              <a:defRPr/>
            </a:pPr>
            <a:r>
              <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rPr>
              <a:t>子类</a:t>
            </a:r>
            <a:r>
              <a:rPr kumimoji="1" lang="en-US" altLang="zh-CN" sz="2800" b="1">
                <a:solidFill>
                  <a:srgbClr val="0000FF"/>
                </a:solidFill>
                <a:effectLst>
                  <a:outerShdw blurRad="38100" dist="38100" dir="2700000" algn="tl">
                    <a:srgbClr val="000000"/>
                  </a:outerShdw>
                </a:effectLst>
                <a:latin typeface="Times New Roman" pitchFamily="18" charset="0"/>
                <a:ea typeface="仿宋_GB2312" pitchFamily="49" charset="-122"/>
              </a:rPr>
              <a:t>2</a:t>
            </a:r>
          </a:p>
          <a:p>
            <a:pPr algn="ctr" eaLnBrk="1" hangingPunct="1">
              <a:lnSpc>
                <a:spcPct val="95000"/>
              </a:lnSpc>
              <a:defRPr/>
            </a:pPr>
            <a:endParaRPr kumimoji="1" lang="en-US" altLang="zh-CN" sz="2800" b="1">
              <a:effectLst>
                <a:outerShdw blurRad="38100" dist="38100" dir="2700000" algn="tl">
                  <a:srgbClr val="000000"/>
                </a:outerShdw>
              </a:effectLst>
              <a:latin typeface="Times New Roman" pitchFamily="18" charset="0"/>
              <a:ea typeface="仿宋_GB2312" pitchFamily="49" charset="-122"/>
            </a:endParaRPr>
          </a:p>
          <a:p>
            <a:pPr algn="ctr" eaLnBrk="1" hangingPunct="1">
              <a:lnSpc>
                <a:spcPct val="95000"/>
              </a:lnSpc>
              <a:defRPr/>
            </a:pPr>
            <a:r>
              <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rPr>
              <a:t>操作</a:t>
            </a:r>
            <a:endParaRPr kumimoji="1" lang="zh-CN" altLang="en-US" sz="2800" b="1">
              <a:effectLst>
                <a:outerShdw blurRad="38100" dist="38100" dir="2700000" algn="tl">
                  <a:srgbClr val="000000"/>
                </a:outerShdw>
              </a:effectLst>
              <a:latin typeface="Times New Roman" pitchFamily="18" charset="0"/>
              <a:ea typeface="仿宋_GB2312" pitchFamily="49" charset="-122"/>
            </a:endParaRPr>
          </a:p>
        </p:txBody>
      </p:sp>
      <p:sp>
        <p:nvSpPr>
          <p:cNvPr id="41993" name="Line 8">
            <a:extLst>
              <a:ext uri="{FF2B5EF4-FFF2-40B4-BE49-F238E27FC236}">
                <a16:creationId xmlns:a16="http://schemas.microsoft.com/office/drawing/2014/main" id="{14E96944-D670-4ABE-8ADE-8B4E1156AD0B}"/>
              </a:ext>
            </a:extLst>
          </p:cNvPr>
          <p:cNvSpPr>
            <a:spLocks noChangeShapeType="1"/>
          </p:cNvSpPr>
          <p:nvPr/>
        </p:nvSpPr>
        <p:spPr bwMode="auto">
          <a:xfrm>
            <a:off x="4051300" y="5029200"/>
            <a:ext cx="2120900" cy="0"/>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4" name="Line 9">
            <a:extLst>
              <a:ext uri="{FF2B5EF4-FFF2-40B4-BE49-F238E27FC236}">
                <a16:creationId xmlns:a16="http://schemas.microsoft.com/office/drawing/2014/main" id="{6456439E-C819-4D07-9509-A1F74197C6E9}"/>
              </a:ext>
            </a:extLst>
          </p:cNvPr>
          <p:cNvSpPr>
            <a:spLocks noChangeShapeType="1"/>
          </p:cNvSpPr>
          <p:nvPr/>
        </p:nvSpPr>
        <p:spPr bwMode="auto">
          <a:xfrm>
            <a:off x="4051300" y="5303838"/>
            <a:ext cx="2120900" cy="0"/>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530" name="Text Box 10">
            <a:extLst>
              <a:ext uri="{FF2B5EF4-FFF2-40B4-BE49-F238E27FC236}">
                <a16:creationId xmlns:a16="http://schemas.microsoft.com/office/drawing/2014/main" id="{7822402D-7A45-4A70-9009-733ED1F5DF19}"/>
              </a:ext>
            </a:extLst>
          </p:cNvPr>
          <p:cNvSpPr txBox="1">
            <a:spLocks noChangeArrowheads="1"/>
          </p:cNvSpPr>
          <p:nvPr/>
        </p:nvSpPr>
        <p:spPr bwMode="auto">
          <a:xfrm>
            <a:off x="5594350" y="2209800"/>
            <a:ext cx="2620963" cy="1444625"/>
          </a:xfrm>
          <a:prstGeom prst="rect">
            <a:avLst/>
          </a:prstGeom>
          <a:solidFill>
            <a:schemeClr val="accent1"/>
          </a:solidFill>
          <a:ln w="19050">
            <a:solidFill>
              <a:srgbClr val="3366FF"/>
            </a:solidFill>
            <a:miter lim="800000"/>
            <a:headEnd/>
            <a:tailEnd/>
          </a:ln>
          <a:effectLst>
            <a:outerShdw dist="107763" dir="2700000" algn="ctr" rotWithShape="0">
              <a:srgbClr val="808080"/>
            </a:outerShdw>
          </a:effectLst>
        </p:spPr>
        <p:txBody>
          <a:bodyPr/>
          <a:lstStyle/>
          <a:p>
            <a:pPr algn="ctr" eaLnBrk="1" hangingPunct="1">
              <a:defRPr/>
            </a:pPr>
            <a:r>
              <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rPr>
              <a:t>抽象类</a:t>
            </a:r>
            <a:endParaRPr kumimoji="1" lang="zh-CN" altLang="en-US" sz="1100">
              <a:solidFill>
                <a:srgbClr val="0000FF"/>
              </a:solidFill>
              <a:latin typeface="Times New Roman" pitchFamily="18" charset="0"/>
              <a:ea typeface="宋体" pitchFamily="2" charset="-122"/>
            </a:endParaRPr>
          </a:p>
          <a:p>
            <a:pPr algn="ctr" eaLnBrk="1" hangingPunct="1">
              <a:defRPr/>
            </a:pPr>
            <a:endPar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endParaRPr>
          </a:p>
          <a:p>
            <a:pPr algn="ctr" eaLnBrk="1" hangingPunct="1">
              <a:defRPr/>
            </a:pPr>
            <a:r>
              <a:rPr kumimoji="1" lang="zh-CN" altLang="en-US" sz="2800" b="1">
                <a:solidFill>
                  <a:srgbClr val="0000FF"/>
                </a:solidFill>
                <a:effectLst>
                  <a:outerShdw blurRad="38100" dist="38100" dir="2700000" algn="tl">
                    <a:srgbClr val="000000"/>
                  </a:outerShdw>
                </a:effectLst>
                <a:latin typeface="Times New Roman" pitchFamily="18" charset="0"/>
                <a:ea typeface="仿宋_GB2312" pitchFamily="49" charset="-122"/>
              </a:rPr>
              <a:t>操作</a:t>
            </a:r>
            <a:endParaRPr kumimoji="1" lang="zh-CN" altLang="en-US" sz="1100">
              <a:latin typeface="Times New Roman" pitchFamily="18" charset="0"/>
              <a:ea typeface="宋体" pitchFamily="2" charset="-122"/>
            </a:endParaRPr>
          </a:p>
        </p:txBody>
      </p:sp>
      <p:sp>
        <p:nvSpPr>
          <p:cNvPr id="41996" name="Line 11">
            <a:extLst>
              <a:ext uri="{FF2B5EF4-FFF2-40B4-BE49-F238E27FC236}">
                <a16:creationId xmlns:a16="http://schemas.microsoft.com/office/drawing/2014/main" id="{FCB56774-2A12-4D2A-94F3-7466412D1BFA}"/>
              </a:ext>
            </a:extLst>
          </p:cNvPr>
          <p:cNvSpPr>
            <a:spLocks noChangeShapeType="1"/>
          </p:cNvSpPr>
          <p:nvPr/>
        </p:nvSpPr>
        <p:spPr bwMode="auto">
          <a:xfrm flipV="1">
            <a:off x="5607050" y="2743200"/>
            <a:ext cx="2592388" cy="0"/>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7" name="Line 12">
            <a:extLst>
              <a:ext uri="{FF2B5EF4-FFF2-40B4-BE49-F238E27FC236}">
                <a16:creationId xmlns:a16="http://schemas.microsoft.com/office/drawing/2014/main" id="{661A9E5D-A989-4F0F-B5A7-8A337A2577B6}"/>
              </a:ext>
            </a:extLst>
          </p:cNvPr>
          <p:cNvSpPr>
            <a:spLocks noChangeShapeType="1"/>
          </p:cNvSpPr>
          <p:nvPr/>
        </p:nvSpPr>
        <p:spPr bwMode="auto">
          <a:xfrm flipV="1">
            <a:off x="5594350" y="3048000"/>
            <a:ext cx="2620963" cy="0"/>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533" name="Rectangle 13">
            <a:extLst>
              <a:ext uri="{FF2B5EF4-FFF2-40B4-BE49-F238E27FC236}">
                <a16:creationId xmlns:a16="http://schemas.microsoft.com/office/drawing/2014/main" id="{3E5C686A-782C-450C-89F0-00670924D230}"/>
              </a:ext>
            </a:extLst>
          </p:cNvPr>
          <p:cNvSpPr>
            <a:spLocks noGrp="1" noChangeArrowheads="1"/>
          </p:cNvSpPr>
          <p:nvPr>
            <p:ph type="title"/>
          </p:nvPr>
        </p:nvSpPr>
        <p:spPr>
          <a:xfrm>
            <a:off x="1731963" y="495300"/>
            <a:ext cx="5916612" cy="1050925"/>
          </a:xfrm>
        </p:spPr>
        <p:txBody>
          <a:bodyPr/>
          <a:lstStyle/>
          <a:p>
            <a:pPr eaLnBrk="1" hangingPunct="1">
              <a:defRPr/>
            </a:pPr>
            <a:r>
              <a:rPr lang="zh-CN" altLang="en-US" sz="3600" b="0">
                <a:solidFill>
                  <a:srgbClr val="FF6600"/>
                </a:solidFill>
                <a:latin typeface="隶书" pitchFamily="49" charset="-122"/>
                <a:ea typeface="隶书" pitchFamily="49" charset="-122"/>
              </a:rPr>
              <a:t>一般化</a:t>
            </a:r>
            <a:r>
              <a:rPr lang="en-US" altLang="zh-CN" sz="3600">
                <a:solidFill>
                  <a:srgbClr val="FF6600"/>
                </a:solidFill>
                <a:latin typeface="隶书" pitchFamily="49" charset="-122"/>
                <a:ea typeface="隶书" pitchFamily="49" charset="-122"/>
              </a:rPr>
              <a:t>-</a:t>
            </a:r>
            <a:r>
              <a:rPr lang="zh-CN" altLang="en-US" sz="3600" b="0">
                <a:solidFill>
                  <a:srgbClr val="FF6600"/>
                </a:solidFill>
                <a:latin typeface="隶书" pitchFamily="49" charset="-122"/>
                <a:ea typeface="隶书" pitchFamily="49" charset="-122"/>
              </a:rPr>
              <a:t>特殊化关系</a:t>
            </a:r>
            <a:endParaRPr lang="zh-CN" altLang="en-US">
              <a:solidFill>
                <a:srgbClr val="FF6600"/>
              </a:solidFill>
            </a:endParaRPr>
          </a:p>
        </p:txBody>
      </p:sp>
      <p:sp>
        <p:nvSpPr>
          <p:cNvPr id="41999" name="Text Box 14">
            <a:extLst>
              <a:ext uri="{FF2B5EF4-FFF2-40B4-BE49-F238E27FC236}">
                <a16:creationId xmlns:a16="http://schemas.microsoft.com/office/drawing/2014/main" id="{7B63B5D7-19EF-41E8-A8C9-BBA6D7CE4C6C}"/>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E20EEFA7-8E02-447F-BE5A-1B918D5BCD53}"/>
              </a:ext>
            </a:extLst>
          </p:cNvPr>
          <p:cNvSpPr>
            <a:spLocks noGrp="1"/>
          </p:cNvSpPr>
          <p:nvPr>
            <p:ph type="ftr" sz="quarter" idx="10"/>
          </p:nvPr>
        </p:nvSpPr>
        <p:spPr/>
        <p:txBody>
          <a:bodyPr/>
          <a:lstStyle/>
          <a:p>
            <a:pPr>
              <a:defRPr/>
            </a:pPr>
            <a:r>
              <a:rPr lang="zh-CN" altLang="en-US"/>
              <a:t>个人成果，妥善保存，请勿传播</a:t>
            </a:r>
          </a:p>
        </p:txBody>
      </p:sp>
      <p:sp>
        <p:nvSpPr>
          <p:cNvPr id="44035" name="Rectangle 2">
            <a:extLst>
              <a:ext uri="{FF2B5EF4-FFF2-40B4-BE49-F238E27FC236}">
                <a16:creationId xmlns:a16="http://schemas.microsoft.com/office/drawing/2014/main" id="{4A631F9C-0642-4AAD-9BA9-0D053325C0EE}"/>
              </a:ext>
            </a:extLst>
          </p:cNvPr>
          <p:cNvSpPr>
            <a:spLocks noChangeArrowheads="1"/>
          </p:cNvSpPr>
          <p:nvPr/>
        </p:nvSpPr>
        <p:spPr bwMode="auto">
          <a:xfrm>
            <a:off x="2560638" y="1771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pic>
        <p:nvPicPr>
          <p:cNvPr id="2" name="图片 1">
            <a:extLst>
              <a:ext uri="{FF2B5EF4-FFF2-40B4-BE49-F238E27FC236}">
                <a16:creationId xmlns:a16="http://schemas.microsoft.com/office/drawing/2014/main" id="{3521012C-3A2C-45CA-B12D-D465680ED2B3}"/>
              </a:ext>
            </a:extLst>
          </p:cNvPr>
          <p:cNvPicPr>
            <a:picLocks noChangeAspect="1"/>
          </p:cNvPicPr>
          <p:nvPr/>
        </p:nvPicPr>
        <p:blipFill>
          <a:blip r:embed="rId2"/>
          <a:stretch>
            <a:fillRect/>
          </a:stretch>
        </p:blipFill>
        <p:spPr>
          <a:xfrm>
            <a:off x="1064549" y="1124744"/>
            <a:ext cx="7014902" cy="5438887"/>
          </a:xfrm>
          <a:prstGeom prst="rect">
            <a:avLst/>
          </a:prstGeom>
        </p:spPr>
      </p:pic>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83F3FA0-71BC-4883-9F5E-2C55B4724243}"/>
              </a:ext>
            </a:extLst>
          </p:cNvPr>
          <p:cNvSpPr>
            <a:spLocks noGrp="1"/>
          </p:cNvSpPr>
          <p:nvPr>
            <p:ph type="ftr" sz="quarter" idx="10"/>
          </p:nvPr>
        </p:nvSpPr>
        <p:spPr/>
        <p:txBody>
          <a:bodyPr/>
          <a:lstStyle/>
          <a:p>
            <a:pPr>
              <a:defRPr/>
            </a:pPr>
            <a:r>
              <a:rPr lang="zh-CN" altLang="en-US"/>
              <a:t>个人成果，妥善保存，请勿传播</a:t>
            </a:r>
          </a:p>
        </p:txBody>
      </p:sp>
      <p:sp>
        <p:nvSpPr>
          <p:cNvPr id="45060" name="Text Box 5">
            <a:extLst>
              <a:ext uri="{FF2B5EF4-FFF2-40B4-BE49-F238E27FC236}">
                <a16:creationId xmlns:a16="http://schemas.microsoft.com/office/drawing/2014/main" id="{23C0AAB6-E6B0-4D80-83A0-6EBA3C8B4D4E}"/>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pic>
        <p:nvPicPr>
          <p:cNvPr id="2" name="图片 1">
            <a:extLst>
              <a:ext uri="{FF2B5EF4-FFF2-40B4-BE49-F238E27FC236}">
                <a16:creationId xmlns:a16="http://schemas.microsoft.com/office/drawing/2014/main" id="{DA6333B6-D648-404E-BEB2-8AC86F25CBD6}"/>
              </a:ext>
            </a:extLst>
          </p:cNvPr>
          <p:cNvPicPr>
            <a:picLocks noChangeAspect="1"/>
          </p:cNvPicPr>
          <p:nvPr/>
        </p:nvPicPr>
        <p:blipFill>
          <a:blip r:embed="rId2"/>
          <a:stretch>
            <a:fillRect/>
          </a:stretch>
        </p:blipFill>
        <p:spPr>
          <a:xfrm>
            <a:off x="539552" y="1289304"/>
            <a:ext cx="8307324" cy="5111496"/>
          </a:xfrm>
          <a:prstGeom prst="rect">
            <a:avLst/>
          </a:prstGeom>
        </p:spPr>
      </p:pic>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750BF398-7665-48CF-8653-182146F1CDAE}"/>
              </a:ext>
            </a:extLst>
          </p:cNvPr>
          <p:cNvSpPr>
            <a:spLocks noGrp="1"/>
          </p:cNvSpPr>
          <p:nvPr>
            <p:ph type="ftr" sz="quarter" idx="10"/>
          </p:nvPr>
        </p:nvSpPr>
        <p:spPr/>
        <p:txBody>
          <a:bodyPr/>
          <a:lstStyle/>
          <a:p>
            <a:pPr>
              <a:defRPr/>
            </a:pPr>
            <a:r>
              <a:rPr lang="zh-CN" altLang="en-US"/>
              <a:t>个人成果，妥善保存，请勿传播</a:t>
            </a:r>
          </a:p>
        </p:txBody>
      </p:sp>
      <p:sp>
        <p:nvSpPr>
          <p:cNvPr id="46083" name="Rectangle 2">
            <a:extLst>
              <a:ext uri="{FF2B5EF4-FFF2-40B4-BE49-F238E27FC236}">
                <a16:creationId xmlns:a16="http://schemas.microsoft.com/office/drawing/2014/main" id="{11FD63A2-C9D7-4502-97BD-B969884C17B4}"/>
              </a:ext>
            </a:extLst>
          </p:cNvPr>
          <p:cNvSpPr>
            <a:spLocks noGrp="1" noChangeArrowheads="1"/>
          </p:cNvSpPr>
          <p:nvPr>
            <p:ph type="body" idx="1"/>
          </p:nvPr>
        </p:nvSpPr>
        <p:spPr>
          <a:xfrm>
            <a:off x="152400" y="1125538"/>
            <a:ext cx="8915400" cy="5503862"/>
          </a:xfrm>
        </p:spPr>
        <p:txBody>
          <a:bodyPr/>
          <a:lstStyle/>
          <a:p>
            <a:pPr algn="just">
              <a:lnSpc>
                <a:spcPct val="95000"/>
              </a:lnSpc>
              <a:spcBef>
                <a:spcPct val="0"/>
              </a:spcBef>
              <a:buClr>
                <a:srgbClr val="FF6600"/>
              </a:buClr>
              <a:buFontTx/>
              <a:buNone/>
            </a:pPr>
            <a:r>
              <a:rPr lang="en-US" altLang="zh-CN" sz="2400">
                <a:solidFill>
                  <a:srgbClr val="FFC000"/>
                </a:solidFill>
                <a:latin typeface="Times New Roman" panose="02020603050405020304" pitchFamily="18" charset="0"/>
                <a:ea typeface="楷体_GB2312" pitchFamily="49" charset="-122"/>
              </a:rPr>
              <a:t>(5) </a:t>
            </a:r>
            <a:r>
              <a:rPr lang="zh-CN" altLang="en-US" sz="2400">
                <a:solidFill>
                  <a:srgbClr val="FFC000"/>
                </a:solidFill>
                <a:latin typeface="Times New Roman" panose="02020603050405020304" pitchFamily="18" charset="0"/>
                <a:ea typeface="楷体_GB2312" pitchFamily="49" charset="-122"/>
              </a:rPr>
              <a:t>依赖</a:t>
            </a:r>
            <a:r>
              <a:rPr lang="en-US" altLang="zh-CN" sz="2400">
                <a:solidFill>
                  <a:srgbClr val="FFC000"/>
                </a:solidFill>
                <a:latin typeface="Times New Roman" panose="02020603050405020304" pitchFamily="18" charset="0"/>
                <a:ea typeface="楷体_GB2312" pitchFamily="49" charset="-122"/>
              </a:rPr>
              <a:t>(dependency)</a:t>
            </a:r>
            <a:r>
              <a:rPr lang="zh-CN" altLang="en-US" sz="2400">
                <a:solidFill>
                  <a:srgbClr val="FFC000"/>
                </a:solidFill>
                <a:latin typeface="Times New Roman" panose="02020603050405020304" pitchFamily="18" charset="0"/>
                <a:ea typeface="楷体_GB2312" pitchFamily="49" charset="-122"/>
              </a:rPr>
              <a:t>关系（虚线）</a:t>
            </a:r>
          </a:p>
          <a:p>
            <a:pPr algn="just">
              <a:lnSpc>
                <a:spcPct val="95000"/>
              </a:lnSpc>
              <a:spcBef>
                <a:spcPct val="0"/>
              </a:spcBef>
              <a:buClr>
                <a:srgbClr val="FF6600"/>
              </a:buClr>
              <a:buFontTx/>
              <a:buChar char="•"/>
            </a:pPr>
            <a:r>
              <a:rPr lang="zh-CN" altLang="en-US" sz="2400">
                <a:latin typeface="Times New Roman" panose="02020603050405020304" pitchFamily="18" charset="0"/>
                <a:ea typeface="楷体_GB2312" pitchFamily="49" charset="-122"/>
              </a:rPr>
              <a:t>有两个元素</a:t>
            </a:r>
            <a:r>
              <a:rPr lang="en-US" altLang="zh-CN" sz="2400">
                <a:latin typeface="Times New Roman" panose="02020603050405020304" pitchFamily="18" charset="0"/>
                <a:ea typeface="楷体_GB2312" pitchFamily="49" charset="-122"/>
              </a:rPr>
              <a:t>X</a:t>
            </a:r>
            <a:r>
              <a:rPr lang="zh-CN" altLang="en-US" sz="2400">
                <a:latin typeface="Times New Roman" panose="02020603050405020304" pitchFamily="18" charset="0"/>
                <a:ea typeface="楷体_GB2312" pitchFamily="49" charset="-122"/>
              </a:rPr>
              <a:t>、</a:t>
            </a:r>
            <a:r>
              <a:rPr lang="en-US" altLang="zh-CN" sz="2400">
                <a:latin typeface="Times New Roman" panose="02020603050405020304" pitchFamily="18" charset="0"/>
                <a:ea typeface="楷体_GB2312" pitchFamily="49" charset="-122"/>
              </a:rPr>
              <a:t>Y</a:t>
            </a:r>
            <a:r>
              <a:rPr lang="zh-CN" altLang="en-US" sz="2400">
                <a:latin typeface="Times New Roman" panose="02020603050405020304" pitchFamily="18" charset="0"/>
                <a:ea typeface="楷体_GB2312" pitchFamily="49" charset="-122"/>
              </a:rPr>
              <a:t>，如果修改元素</a:t>
            </a:r>
            <a:r>
              <a:rPr lang="en-US" altLang="zh-CN" sz="2400">
                <a:latin typeface="Times New Roman" panose="02020603050405020304" pitchFamily="18" charset="0"/>
                <a:ea typeface="楷体_GB2312" pitchFamily="49" charset="-122"/>
              </a:rPr>
              <a:t>X</a:t>
            </a:r>
            <a:r>
              <a:rPr lang="zh-CN" altLang="en-US" sz="2400">
                <a:latin typeface="Times New Roman" panose="02020603050405020304" pitchFamily="18" charset="0"/>
                <a:ea typeface="楷体_GB2312" pitchFamily="49" charset="-122"/>
              </a:rPr>
              <a:t>的定义可能会引起对另一个元素</a:t>
            </a:r>
            <a:r>
              <a:rPr lang="en-US" altLang="zh-CN" sz="2400">
                <a:latin typeface="Times New Roman" panose="02020603050405020304" pitchFamily="18" charset="0"/>
                <a:ea typeface="楷体_GB2312" pitchFamily="49" charset="-122"/>
              </a:rPr>
              <a:t>Y</a:t>
            </a:r>
            <a:r>
              <a:rPr lang="zh-CN" altLang="en-US" sz="2400">
                <a:latin typeface="Times New Roman" panose="02020603050405020304" pitchFamily="18" charset="0"/>
                <a:ea typeface="楷体_GB2312" pitchFamily="49" charset="-122"/>
              </a:rPr>
              <a:t>的定义的修改，则称元素</a:t>
            </a:r>
            <a:r>
              <a:rPr lang="en-US" altLang="zh-CN" sz="2400">
                <a:latin typeface="Times New Roman" panose="02020603050405020304" pitchFamily="18" charset="0"/>
                <a:ea typeface="楷体_GB2312" pitchFamily="49" charset="-122"/>
              </a:rPr>
              <a:t>Y</a:t>
            </a:r>
            <a:r>
              <a:rPr lang="zh-CN" altLang="en-US" sz="2400">
                <a:latin typeface="Times New Roman" panose="02020603050405020304" pitchFamily="18" charset="0"/>
                <a:ea typeface="楷体_GB2312" pitchFamily="49" charset="-122"/>
              </a:rPr>
              <a:t>依赖</a:t>
            </a:r>
            <a:r>
              <a:rPr lang="en-US" altLang="zh-CN" sz="2400">
                <a:latin typeface="Times New Roman" panose="02020603050405020304" pitchFamily="18" charset="0"/>
                <a:ea typeface="楷体_GB2312" pitchFamily="49" charset="-122"/>
              </a:rPr>
              <a:t>(Dependency)</a:t>
            </a:r>
            <a:r>
              <a:rPr lang="zh-CN" altLang="en-US" sz="2400">
                <a:latin typeface="Times New Roman" panose="02020603050405020304" pitchFamily="18" charset="0"/>
                <a:ea typeface="楷体_GB2312" pitchFamily="49" charset="-122"/>
              </a:rPr>
              <a:t>于元素</a:t>
            </a:r>
            <a:r>
              <a:rPr lang="en-US" altLang="zh-CN" sz="2400">
                <a:latin typeface="Times New Roman" panose="02020603050405020304" pitchFamily="18" charset="0"/>
                <a:ea typeface="楷体_GB2312" pitchFamily="49" charset="-122"/>
              </a:rPr>
              <a:t>X</a:t>
            </a:r>
            <a:r>
              <a:rPr lang="zh-CN" altLang="en-US" sz="2400">
                <a:latin typeface="Times New Roman" panose="02020603050405020304" pitchFamily="18" charset="0"/>
                <a:ea typeface="楷体_GB2312" pitchFamily="49" charset="-122"/>
              </a:rPr>
              <a:t>。即一个事物为了达到某个目的，而采用一种依赖方式依赖于被依赖事物。</a:t>
            </a:r>
          </a:p>
          <a:p>
            <a:pPr algn="just">
              <a:lnSpc>
                <a:spcPct val="95000"/>
              </a:lnSpc>
              <a:spcBef>
                <a:spcPct val="0"/>
              </a:spcBef>
              <a:buClr>
                <a:srgbClr val="FF6600"/>
              </a:buClr>
              <a:buFontTx/>
              <a:buChar char="•"/>
            </a:pPr>
            <a:r>
              <a:rPr lang="zh-CN" altLang="en-US" sz="2400">
                <a:latin typeface="Times New Roman" panose="02020603050405020304" pitchFamily="18" charset="0"/>
                <a:ea typeface="楷体_GB2312" pitchFamily="49" charset="-122"/>
              </a:rPr>
              <a:t>在类中，依赖由各种原因引起，如：一个类向另一个类发消息；一个类是另一个类的数据成员；一个类是另一个类的某个操作参数。如果一个类的界面改变，它发出的任何消息可能不再合法。</a:t>
            </a:r>
          </a:p>
          <a:p>
            <a:pPr>
              <a:lnSpc>
                <a:spcPct val="95000"/>
              </a:lnSpc>
              <a:spcBef>
                <a:spcPct val="0"/>
              </a:spcBef>
              <a:buClr>
                <a:srgbClr val="FF6600"/>
              </a:buClr>
              <a:buFontTx/>
              <a:buChar char="•"/>
            </a:pPr>
            <a:r>
              <a:rPr lang="zh-CN" altLang="en-US" sz="2400">
                <a:solidFill>
                  <a:srgbClr val="66FF33"/>
                </a:solidFill>
                <a:latin typeface="Times New Roman" panose="02020603050405020304" pitchFamily="18" charset="0"/>
                <a:ea typeface="楷体_GB2312" pitchFamily="49" charset="-122"/>
              </a:rPr>
              <a:t>依赖的形式可能是多样的，依赖关系有不同的变体：</a:t>
            </a:r>
          </a:p>
          <a:p>
            <a:pPr lvl="1" algn="just">
              <a:lnSpc>
                <a:spcPct val="95000"/>
              </a:lnSpc>
              <a:spcBef>
                <a:spcPct val="0"/>
              </a:spcBef>
              <a:buClr>
                <a:srgbClr val="FF6600"/>
              </a:buClr>
              <a:buFontTx/>
              <a:buChar char="•"/>
            </a:pPr>
            <a:r>
              <a:rPr lang="zh-CN" altLang="en-US" sz="2400">
                <a:solidFill>
                  <a:srgbClr val="66FF33"/>
                </a:solidFill>
                <a:latin typeface="Times New Roman" panose="02020603050405020304" pitchFamily="18" charset="0"/>
                <a:ea typeface="楷体_GB2312" pitchFamily="49" charset="-122"/>
              </a:rPr>
              <a:t>抽象</a:t>
            </a:r>
            <a:r>
              <a:rPr lang="en-US" altLang="zh-CN" sz="2400">
                <a:solidFill>
                  <a:srgbClr val="66FF33"/>
                </a:solidFill>
                <a:latin typeface="Times New Roman" panose="02020603050405020304" pitchFamily="18" charset="0"/>
                <a:ea typeface="楷体_GB2312" pitchFamily="49" charset="-122"/>
              </a:rPr>
              <a:t>(abstraction)</a:t>
            </a:r>
            <a:r>
              <a:rPr lang="zh-CN" altLang="en-US" sz="2400">
                <a:latin typeface="Times New Roman" panose="02020603050405020304" pitchFamily="18" charset="0"/>
                <a:ea typeface="楷体_GB2312" pitchFamily="49" charset="-122"/>
              </a:rPr>
              <a:t>：从一个对象中提取一些特性，并用类方法表示。</a:t>
            </a:r>
          </a:p>
          <a:p>
            <a:pPr lvl="1" algn="just">
              <a:lnSpc>
                <a:spcPct val="95000"/>
              </a:lnSpc>
              <a:spcBef>
                <a:spcPct val="0"/>
              </a:spcBef>
              <a:buClr>
                <a:srgbClr val="FF6600"/>
              </a:buClr>
              <a:buFontTx/>
              <a:buChar char="•"/>
            </a:pPr>
            <a:r>
              <a:rPr lang="zh-CN" altLang="en-US" sz="2400">
                <a:solidFill>
                  <a:srgbClr val="66FF33"/>
                </a:solidFill>
                <a:latin typeface="Times New Roman" panose="02020603050405020304" pitchFamily="18" charset="0"/>
                <a:ea typeface="楷体_GB2312" pitchFamily="49" charset="-122"/>
              </a:rPr>
              <a:t>使用</a:t>
            </a:r>
            <a:r>
              <a:rPr lang="en-US" altLang="zh-CN" sz="2400">
                <a:solidFill>
                  <a:srgbClr val="66FF33"/>
                </a:solidFill>
                <a:latin typeface="Times New Roman" panose="02020603050405020304" pitchFamily="18" charset="0"/>
                <a:ea typeface="楷体_GB2312" pitchFamily="49" charset="-122"/>
              </a:rPr>
              <a:t>(usage)</a:t>
            </a:r>
            <a:r>
              <a:rPr lang="zh-CN" altLang="en-US" sz="2400">
                <a:latin typeface="Times New Roman" panose="02020603050405020304" pitchFamily="18" charset="0"/>
                <a:ea typeface="楷体_GB2312" pitchFamily="49" charset="-122"/>
              </a:rPr>
              <a:t>：声明使用一个模型元素需要用到已存在的另一个模型元素，这样才能正确实现使用者的功能</a:t>
            </a:r>
            <a:r>
              <a:rPr lang="en-US" altLang="zh-CN" sz="2400">
                <a:latin typeface="Times New Roman" panose="02020603050405020304" pitchFamily="18" charset="0"/>
                <a:ea typeface="楷体_GB2312" pitchFamily="49" charset="-122"/>
              </a:rPr>
              <a:t>(</a:t>
            </a:r>
            <a:r>
              <a:rPr lang="zh-CN" altLang="en-US" sz="2400">
                <a:latin typeface="Times New Roman" panose="02020603050405020304" pitchFamily="18" charset="0"/>
                <a:ea typeface="楷体_GB2312" pitchFamily="49" charset="-122"/>
              </a:rPr>
              <a:t>包括调用、实例化、参数、发送</a:t>
            </a:r>
            <a:r>
              <a:rPr lang="en-US" altLang="zh-CN" sz="2400">
                <a:latin typeface="Times New Roman" panose="02020603050405020304" pitchFamily="18" charset="0"/>
                <a:ea typeface="楷体_GB2312" pitchFamily="49" charset="-122"/>
              </a:rPr>
              <a:t>)</a:t>
            </a:r>
            <a:r>
              <a:rPr lang="zh-CN" altLang="en-US" sz="2400">
                <a:latin typeface="Times New Roman" panose="02020603050405020304" pitchFamily="18" charset="0"/>
                <a:ea typeface="楷体_GB2312" pitchFamily="49" charset="-122"/>
              </a:rPr>
              <a:t>。</a:t>
            </a:r>
          </a:p>
        </p:txBody>
      </p:sp>
      <p:sp>
        <p:nvSpPr>
          <p:cNvPr id="46084" name="Rectangle 3">
            <a:extLst>
              <a:ext uri="{FF2B5EF4-FFF2-40B4-BE49-F238E27FC236}">
                <a16:creationId xmlns:a16="http://schemas.microsoft.com/office/drawing/2014/main" id="{F9DF4B37-1FA3-4014-8869-E06B20D62123}"/>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6085" name="Rectangle 4">
            <a:extLst>
              <a:ext uri="{FF2B5EF4-FFF2-40B4-BE49-F238E27FC236}">
                <a16:creationId xmlns:a16="http://schemas.microsoft.com/office/drawing/2014/main" id="{30923226-AEFE-4317-8AE6-559A1C168D04}"/>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6086" name="Rectangle 5">
            <a:extLst>
              <a:ext uri="{FF2B5EF4-FFF2-40B4-BE49-F238E27FC236}">
                <a16:creationId xmlns:a16="http://schemas.microsoft.com/office/drawing/2014/main" id="{863C62BB-5355-48CF-98D9-C982ADB739FC}"/>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6087" name="Text Box 6">
            <a:extLst>
              <a:ext uri="{FF2B5EF4-FFF2-40B4-BE49-F238E27FC236}">
                <a16:creationId xmlns:a16="http://schemas.microsoft.com/office/drawing/2014/main" id="{B1AFD07B-7314-4CFC-AC96-5138DF89D3A4}"/>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D11E5249-79CF-4F9B-8355-D5B2608DF9DE}"/>
              </a:ext>
            </a:extLst>
          </p:cNvPr>
          <p:cNvSpPr>
            <a:spLocks noGrp="1"/>
          </p:cNvSpPr>
          <p:nvPr>
            <p:ph type="ftr" sz="quarter" idx="10"/>
          </p:nvPr>
        </p:nvSpPr>
        <p:spPr/>
        <p:txBody>
          <a:bodyPr/>
          <a:lstStyle/>
          <a:p>
            <a:pPr>
              <a:defRPr/>
            </a:pPr>
            <a:r>
              <a:rPr lang="zh-CN" altLang="en-US"/>
              <a:t>个人成果，妥善保存，请勿传播</a:t>
            </a:r>
          </a:p>
        </p:txBody>
      </p:sp>
      <p:sp>
        <p:nvSpPr>
          <p:cNvPr id="47107" name="Rectangle 2">
            <a:extLst>
              <a:ext uri="{FF2B5EF4-FFF2-40B4-BE49-F238E27FC236}">
                <a16:creationId xmlns:a16="http://schemas.microsoft.com/office/drawing/2014/main" id="{635A68BF-5989-4A90-8AA7-EAEBF8188C80}"/>
              </a:ext>
            </a:extLst>
          </p:cNvPr>
          <p:cNvSpPr>
            <a:spLocks noGrp="1" noChangeArrowheads="1"/>
          </p:cNvSpPr>
          <p:nvPr>
            <p:ph type="body" idx="1"/>
          </p:nvPr>
        </p:nvSpPr>
        <p:spPr>
          <a:xfrm>
            <a:off x="228600" y="1785938"/>
            <a:ext cx="8701088" cy="4767262"/>
          </a:xfrm>
        </p:spPr>
        <p:txBody>
          <a:bodyPr/>
          <a:lstStyle/>
          <a:p>
            <a:pPr lvl="1" algn="just">
              <a:lnSpc>
                <a:spcPct val="110000"/>
              </a:lnSpc>
              <a:spcBef>
                <a:spcPct val="0"/>
              </a:spcBef>
              <a:buClr>
                <a:srgbClr val="FF6600"/>
              </a:buClr>
              <a:buFontTx/>
              <a:buChar char="•"/>
            </a:pPr>
            <a:r>
              <a:rPr lang="zh-CN" altLang="en-US" sz="2400">
                <a:solidFill>
                  <a:srgbClr val="66FF33"/>
                </a:solidFill>
                <a:latin typeface="Times New Roman" panose="02020603050405020304" pitchFamily="18" charset="0"/>
                <a:ea typeface="楷体_GB2312" pitchFamily="49" charset="-122"/>
              </a:rPr>
              <a:t>组合</a:t>
            </a:r>
            <a:r>
              <a:rPr lang="en-US" altLang="zh-CN" sz="2400">
                <a:solidFill>
                  <a:srgbClr val="66FF33"/>
                </a:solidFill>
                <a:latin typeface="Times New Roman" panose="02020603050405020304" pitchFamily="18" charset="0"/>
                <a:ea typeface="楷体_GB2312" pitchFamily="49" charset="-122"/>
              </a:rPr>
              <a:t>(combination)</a:t>
            </a:r>
            <a:r>
              <a:rPr lang="zh-CN" altLang="en-US" sz="2400">
                <a:latin typeface="Times New Roman" panose="02020603050405020304" pitchFamily="18" charset="0"/>
                <a:ea typeface="楷体_GB2312" pitchFamily="49" charset="-122"/>
              </a:rPr>
              <a:t>：对不同类或包进行性质相似融合。</a:t>
            </a:r>
          </a:p>
          <a:p>
            <a:pPr lvl="1" algn="just">
              <a:lnSpc>
                <a:spcPct val="110000"/>
              </a:lnSpc>
              <a:spcBef>
                <a:spcPct val="0"/>
              </a:spcBef>
              <a:buClr>
                <a:srgbClr val="FF6600"/>
              </a:buClr>
              <a:buFontTx/>
              <a:buChar char="•"/>
            </a:pPr>
            <a:r>
              <a:rPr lang="zh-CN" altLang="en-US" sz="2400">
                <a:solidFill>
                  <a:srgbClr val="66FF33"/>
                </a:solidFill>
                <a:latin typeface="Times New Roman" panose="02020603050405020304" pitchFamily="18" charset="0"/>
                <a:ea typeface="楷体_GB2312" pitchFamily="49" charset="-122"/>
              </a:rPr>
              <a:t>许可</a:t>
            </a:r>
            <a:r>
              <a:rPr lang="en-US" altLang="zh-CN" sz="2400">
                <a:solidFill>
                  <a:srgbClr val="66FF33"/>
                </a:solidFill>
                <a:latin typeface="Times New Roman" panose="02020603050405020304" pitchFamily="18" charset="0"/>
                <a:ea typeface="楷体_GB2312" pitchFamily="49" charset="-122"/>
              </a:rPr>
              <a:t>(permission)</a:t>
            </a:r>
            <a:r>
              <a:rPr lang="zh-CN" altLang="en-US" sz="2400">
                <a:latin typeface="Times New Roman" panose="02020603050405020304" pitchFamily="18" charset="0"/>
                <a:ea typeface="楷体_GB2312" pitchFamily="49" charset="-122"/>
              </a:rPr>
              <a:t>：允许另一个对象对本对象的访问。</a:t>
            </a:r>
          </a:p>
          <a:p>
            <a:pPr lvl="1" algn="just">
              <a:lnSpc>
                <a:spcPct val="110000"/>
              </a:lnSpc>
              <a:spcBef>
                <a:spcPct val="0"/>
              </a:spcBef>
              <a:buClr>
                <a:srgbClr val="FF6600"/>
              </a:buClr>
              <a:buFontTx/>
              <a:buChar char="•"/>
            </a:pPr>
            <a:r>
              <a:rPr lang="zh-CN" altLang="en-US" sz="2400">
                <a:solidFill>
                  <a:srgbClr val="66FF33"/>
                </a:solidFill>
                <a:latin typeface="Times New Roman" panose="02020603050405020304" pitchFamily="18" charset="0"/>
                <a:ea typeface="楷体_GB2312" pitchFamily="49" charset="-122"/>
              </a:rPr>
              <a:t>跟踪</a:t>
            </a:r>
            <a:r>
              <a:rPr lang="en-US" altLang="zh-CN" sz="2400">
                <a:solidFill>
                  <a:srgbClr val="66FF33"/>
                </a:solidFill>
                <a:latin typeface="Times New Roman" panose="02020603050405020304" pitchFamily="18" charset="0"/>
                <a:ea typeface="楷体_GB2312" pitchFamily="49" charset="-122"/>
              </a:rPr>
              <a:t>(trace)</a:t>
            </a:r>
            <a:r>
              <a:rPr lang="zh-CN" altLang="en-US" sz="2400">
                <a:latin typeface="Times New Roman" panose="02020603050405020304" pitchFamily="18" charset="0"/>
                <a:ea typeface="楷体_GB2312" pitchFamily="49" charset="-122"/>
              </a:rPr>
              <a:t>：声明不同模型中元素之间的存在一些连接。</a:t>
            </a:r>
          </a:p>
          <a:p>
            <a:pPr lvl="1" algn="just">
              <a:lnSpc>
                <a:spcPct val="110000"/>
              </a:lnSpc>
              <a:spcBef>
                <a:spcPct val="0"/>
              </a:spcBef>
              <a:buClr>
                <a:srgbClr val="FF6600"/>
              </a:buClr>
              <a:buFontTx/>
              <a:buChar char="•"/>
            </a:pPr>
            <a:r>
              <a:rPr lang="zh-CN" altLang="en-US" sz="2400">
                <a:solidFill>
                  <a:srgbClr val="66FF33"/>
                </a:solidFill>
                <a:latin typeface="Times New Roman" panose="02020603050405020304" pitchFamily="18" charset="0"/>
                <a:ea typeface="楷体_GB2312" pitchFamily="49" charset="-122"/>
              </a:rPr>
              <a:t>访问或连接</a:t>
            </a:r>
            <a:r>
              <a:rPr lang="en-US" altLang="zh-CN" sz="2400">
                <a:solidFill>
                  <a:srgbClr val="66FF33"/>
                </a:solidFill>
                <a:latin typeface="Times New Roman" panose="02020603050405020304" pitchFamily="18" charset="0"/>
                <a:ea typeface="楷体_GB2312" pitchFamily="49" charset="-122"/>
              </a:rPr>
              <a:t>(access)</a:t>
            </a:r>
            <a:r>
              <a:rPr lang="zh-CN" altLang="en-US" sz="2400">
                <a:latin typeface="Times New Roman" panose="02020603050405020304" pitchFamily="18" charset="0"/>
                <a:ea typeface="楷体_GB2312" pitchFamily="49" charset="-122"/>
              </a:rPr>
              <a:t>：允许一个包访问另一个包的内容。</a:t>
            </a:r>
          </a:p>
          <a:p>
            <a:pPr lvl="1" algn="just">
              <a:lnSpc>
                <a:spcPct val="110000"/>
              </a:lnSpc>
              <a:spcBef>
                <a:spcPct val="0"/>
              </a:spcBef>
              <a:buClr>
                <a:srgbClr val="FF6600"/>
              </a:buClr>
              <a:buFontTx/>
              <a:buChar char="•"/>
            </a:pPr>
            <a:r>
              <a:rPr lang="zh-CN" altLang="en-US" sz="2400">
                <a:solidFill>
                  <a:srgbClr val="66FF33"/>
                </a:solidFill>
                <a:latin typeface="Times New Roman" panose="02020603050405020304" pitchFamily="18" charset="0"/>
                <a:ea typeface="楷体_GB2312" pitchFamily="49" charset="-122"/>
              </a:rPr>
              <a:t>调用</a:t>
            </a:r>
            <a:r>
              <a:rPr lang="en-US" altLang="zh-CN" sz="2400">
                <a:solidFill>
                  <a:srgbClr val="66FF33"/>
                </a:solidFill>
                <a:latin typeface="Times New Roman" panose="02020603050405020304" pitchFamily="18" charset="0"/>
                <a:ea typeface="楷体_GB2312" pitchFamily="49" charset="-122"/>
              </a:rPr>
              <a:t>(call)</a:t>
            </a:r>
            <a:r>
              <a:rPr lang="zh-CN" altLang="en-US" sz="2400">
                <a:latin typeface="Times New Roman" panose="02020603050405020304" pitchFamily="18" charset="0"/>
                <a:ea typeface="楷体_GB2312" pitchFamily="49" charset="-122"/>
              </a:rPr>
              <a:t>：声明一个类调用其他类的操作的方法。</a:t>
            </a:r>
          </a:p>
          <a:p>
            <a:pPr lvl="1" algn="just">
              <a:lnSpc>
                <a:spcPct val="110000"/>
              </a:lnSpc>
              <a:spcBef>
                <a:spcPct val="0"/>
              </a:spcBef>
              <a:buClr>
                <a:srgbClr val="FF6600"/>
              </a:buClr>
              <a:buFontTx/>
              <a:buChar char="•"/>
            </a:pPr>
            <a:r>
              <a:rPr lang="zh-CN" altLang="en-US" sz="2400">
                <a:solidFill>
                  <a:srgbClr val="66FF33"/>
                </a:solidFill>
                <a:latin typeface="Times New Roman" panose="02020603050405020304" pitchFamily="18" charset="0"/>
                <a:ea typeface="楷体_GB2312" pitchFamily="49" charset="-122"/>
              </a:rPr>
              <a:t>导出</a:t>
            </a:r>
            <a:r>
              <a:rPr lang="en-US" altLang="zh-CN" sz="2400">
                <a:solidFill>
                  <a:srgbClr val="66FF33"/>
                </a:solidFill>
                <a:latin typeface="Times New Roman" panose="02020603050405020304" pitchFamily="18" charset="0"/>
                <a:ea typeface="楷体_GB2312" pitchFamily="49" charset="-122"/>
              </a:rPr>
              <a:t>(derive)</a:t>
            </a:r>
            <a:r>
              <a:rPr lang="zh-CN" altLang="en-US" sz="2400">
                <a:latin typeface="Times New Roman" panose="02020603050405020304" pitchFamily="18" charset="0"/>
                <a:ea typeface="楷体_GB2312" pitchFamily="49" charset="-122"/>
              </a:rPr>
              <a:t>：声明一个实例可从另一个实例导出。</a:t>
            </a:r>
          </a:p>
          <a:p>
            <a:pPr lvl="1" algn="just">
              <a:lnSpc>
                <a:spcPct val="110000"/>
              </a:lnSpc>
              <a:spcBef>
                <a:spcPct val="0"/>
              </a:spcBef>
              <a:buClr>
                <a:srgbClr val="FF6600"/>
              </a:buClr>
              <a:buFontTx/>
              <a:buChar char="•"/>
            </a:pPr>
            <a:r>
              <a:rPr lang="zh-CN" altLang="en-US" sz="2400">
                <a:solidFill>
                  <a:srgbClr val="66FF33"/>
                </a:solidFill>
                <a:latin typeface="Times New Roman" panose="02020603050405020304" pitchFamily="18" charset="0"/>
                <a:ea typeface="楷体_GB2312" pitchFamily="49" charset="-122"/>
              </a:rPr>
              <a:t>友员</a:t>
            </a:r>
            <a:r>
              <a:rPr lang="en-US" altLang="zh-CN" sz="2400">
                <a:solidFill>
                  <a:srgbClr val="66FF33"/>
                </a:solidFill>
                <a:latin typeface="Times New Roman" panose="02020603050405020304" pitchFamily="18" charset="0"/>
                <a:ea typeface="楷体_GB2312" pitchFamily="49" charset="-122"/>
              </a:rPr>
              <a:t>(friend)</a:t>
            </a:r>
            <a:r>
              <a:rPr lang="zh-CN" altLang="en-US" sz="2400">
                <a:latin typeface="Times New Roman" panose="02020603050405020304" pitchFamily="18" charset="0"/>
                <a:ea typeface="楷体_GB2312" pitchFamily="49" charset="-122"/>
              </a:rPr>
              <a:t>：允许一个元素访问另一个元素，不管被访问的元素的具有可见性。</a:t>
            </a:r>
            <a:endParaRPr lang="en-US" altLang="zh-CN" sz="2400">
              <a:latin typeface="Times New Roman" panose="02020603050405020304" pitchFamily="18" charset="0"/>
              <a:ea typeface="楷体_GB2312" pitchFamily="49" charset="-122"/>
            </a:endParaRPr>
          </a:p>
          <a:p>
            <a:pPr lvl="1" algn="just">
              <a:lnSpc>
                <a:spcPct val="110000"/>
              </a:lnSpc>
              <a:spcBef>
                <a:spcPct val="0"/>
              </a:spcBef>
              <a:buClr>
                <a:srgbClr val="FF6600"/>
              </a:buClr>
              <a:buFontTx/>
              <a:buChar char="•"/>
            </a:pPr>
            <a:r>
              <a:rPr lang="zh-CN" altLang="en-US" sz="2400">
                <a:solidFill>
                  <a:srgbClr val="66FF33"/>
                </a:solidFill>
                <a:latin typeface="Times New Roman" panose="02020603050405020304" pitchFamily="18" charset="0"/>
                <a:ea typeface="楷体_GB2312" pitchFamily="49" charset="-122"/>
              </a:rPr>
              <a:t>绑定</a:t>
            </a:r>
            <a:r>
              <a:rPr lang="en-US" altLang="zh-CN" sz="2400">
                <a:solidFill>
                  <a:srgbClr val="66FF33"/>
                </a:solidFill>
                <a:latin typeface="Times New Roman" panose="02020603050405020304" pitchFamily="18" charset="0"/>
                <a:ea typeface="楷体_GB2312" pitchFamily="49" charset="-122"/>
              </a:rPr>
              <a:t>(binding)</a:t>
            </a:r>
            <a:r>
              <a:rPr lang="zh-CN" altLang="en-US" sz="2400">
                <a:latin typeface="Times New Roman" panose="02020603050405020304" pitchFamily="18" charset="0"/>
                <a:ea typeface="楷体_GB2312" pitchFamily="49" charset="-122"/>
              </a:rPr>
              <a:t>：为模板参数指定值，以定义一个新的模板元素</a:t>
            </a:r>
          </a:p>
        </p:txBody>
      </p:sp>
      <p:sp>
        <p:nvSpPr>
          <p:cNvPr id="47108" name="Rectangle 3">
            <a:extLst>
              <a:ext uri="{FF2B5EF4-FFF2-40B4-BE49-F238E27FC236}">
                <a16:creationId xmlns:a16="http://schemas.microsoft.com/office/drawing/2014/main" id="{0485E026-5ADE-4C01-A8EC-FFD5506151F4}"/>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7109" name="Rectangle 4">
            <a:extLst>
              <a:ext uri="{FF2B5EF4-FFF2-40B4-BE49-F238E27FC236}">
                <a16:creationId xmlns:a16="http://schemas.microsoft.com/office/drawing/2014/main" id="{287C1F34-5099-4A57-B4CD-3480491ECAD8}"/>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7110" name="Rectangle 5">
            <a:extLst>
              <a:ext uri="{FF2B5EF4-FFF2-40B4-BE49-F238E27FC236}">
                <a16:creationId xmlns:a16="http://schemas.microsoft.com/office/drawing/2014/main" id="{B7247AB8-3D2E-4175-B6A9-32161878DA9E}"/>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7111" name="Text Box 6">
            <a:extLst>
              <a:ext uri="{FF2B5EF4-FFF2-40B4-BE49-F238E27FC236}">
                <a16:creationId xmlns:a16="http://schemas.microsoft.com/office/drawing/2014/main" id="{715A0F75-72E4-4560-9D01-0AF06CF93B20}"/>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D320C57C-75EC-42FA-ADFB-5DF71FE92289}"/>
              </a:ext>
            </a:extLst>
          </p:cNvPr>
          <p:cNvSpPr>
            <a:spLocks noGrp="1"/>
          </p:cNvSpPr>
          <p:nvPr>
            <p:ph type="ftr" sz="quarter" idx="10"/>
          </p:nvPr>
        </p:nvSpPr>
        <p:spPr/>
        <p:txBody>
          <a:bodyPr/>
          <a:lstStyle/>
          <a:p>
            <a:pPr>
              <a:defRPr/>
            </a:pPr>
            <a:r>
              <a:rPr lang="zh-CN" altLang="en-US"/>
              <a:t>个人成果，妥善保存，请勿传播</a:t>
            </a:r>
          </a:p>
        </p:txBody>
      </p:sp>
      <p:sp>
        <p:nvSpPr>
          <p:cNvPr id="1072130" name="Rectangle 2">
            <a:extLst>
              <a:ext uri="{FF2B5EF4-FFF2-40B4-BE49-F238E27FC236}">
                <a16:creationId xmlns:a16="http://schemas.microsoft.com/office/drawing/2014/main" id="{1901A286-CCBC-4D29-B26B-0B17548B0280}"/>
              </a:ext>
            </a:extLst>
          </p:cNvPr>
          <p:cNvSpPr>
            <a:spLocks noGrp="1" noChangeArrowheads="1"/>
          </p:cNvSpPr>
          <p:nvPr>
            <p:ph type="title"/>
          </p:nvPr>
        </p:nvSpPr>
        <p:spPr/>
        <p:txBody>
          <a:bodyPr/>
          <a:lstStyle/>
          <a:p>
            <a:pPr eaLnBrk="1" hangingPunct="1">
              <a:defRPr/>
            </a:pPr>
            <a:r>
              <a:rPr lang="en-US" altLang="zh-CN"/>
              <a:t>UML</a:t>
            </a:r>
            <a:r>
              <a:rPr lang="zh-CN" altLang="en-US"/>
              <a:t>建模语言</a:t>
            </a:r>
          </a:p>
        </p:txBody>
      </p:sp>
      <p:sp>
        <p:nvSpPr>
          <p:cNvPr id="9220" name="Rectangle 3">
            <a:extLst>
              <a:ext uri="{FF2B5EF4-FFF2-40B4-BE49-F238E27FC236}">
                <a16:creationId xmlns:a16="http://schemas.microsoft.com/office/drawing/2014/main" id="{80DAE022-E430-4FE5-BA06-7F3F8AB9A9BD}"/>
              </a:ext>
            </a:extLst>
          </p:cNvPr>
          <p:cNvSpPr>
            <a:spLocks noGrp="1" noChangeArrowheads="1"/>
          </p:cNvSpPr>
          <p:nvPr>
            <p:ph type="body" idx="1"/>
          </p:nvPr>
        </p:nvSpPr>
        <p:spPr/>
        <p:txBody>
          <a:bodyPr/>
          <a:lstStyle/>
          <a:p>
            <a:pPr eaLnBrk="1" hangingPunct="1"/>
            <a:r>
              <a:rPr lang="zh-CN" altLang="en-US" sz="2800"/>
              <a:t>关于</a:t>
            </a:r>
            <a:r>
              <a:rPr lang="en-US" altLang="zh-CN" sz="2800"/>
              <a:t>UML</a:t>
            </a:r>
            <a:r>
              <a:rPr lang="zh-CN" altLang="en-US" sz="2800"/>
              <a:t>建模语言</a:t>
            </a:r>
          </a:p>
          <a:p>
            <a:pPr lvl="1" eaLnBrk="1" hangingPunct="1"/>
            <a:r>
              <a:rPr lang="zh-CN" altLang="en-US" sz="2400"/>
              <a:t>面向对象分析与设计方法在</a:t>
            </a:r>
            <a:r>
              <a:rPr lang="en-US" altLang="zh-CN" sz="2400"/>
              <a:t>20</a:t>
            </a:r>
            <a:r>
              <a:rPr lang="zh-CN" altLang="en-US" sz="2400"/>
              <a:t>世纪</a:t>
            </a:r>
            <a:r>
              <a:rPr lang="en-US" altLang="zh-CN" sz="2400"/>
              <a:t>80</a:t>
            </a:r>
            <a:r>
              <a:rPr lang="zh-CN" altLang="en-US" sz="2400"/>
              <a:t>年代末到</a:t>
            </a:r>
            <a:r>
              <a:rPr lang="en-US" altLang="zh-CN" sz="2400"/>
              <a:t>90</a:t>
            </a:r>
            <a:r>
              <a:rPr lang="zh-CN" altLang="en-US" sz="2400"/>
              <a:t>年代中出现了一个高潮，统一建模语言</a:t>
            </a:r>
            <a:r>
              <a:rPr lang="en-US" altLang="zh-CN" sz="2400"/>
              <a:t>UML</a:t>
            </a:r>
            <a:r>
              <a:rPr lang="zh-CN" altLang="en-US" sz="2400"/>
              <a:t>就是这个高潮的产物</a:t>
            </a:r>
          </a:p>
          <a:p>
            <a:pPr lvl="1" eaLnBrk="1" hangingPunct="1"/>
            <a:r>
              <a:rPr lang="en-US" altLang="zh-CN" sz="2400"/>
              <a:t>UML</a:t>
            </a:r>
            <a:r>
              <a:rPr lang="zh-CN" altLang="en-US" sz="2400"/>
              <a:t>是由面向对象方法领域的三位著名专家</a:t>
            </a:r>
            <a:r>
              <a:rPr lang="en-US" altLang="zh-CN" sz="2400"/>
              <a:t>Grady Booch</a:t>
            </a:r>
            <a:r>
              <a:rPr lang="zh-CN" altLang="en-US" sz="2400"/>
              <a:t>，</a:t>
            </a:r>
            <a:r>
              <a:rPr lang="en-US" altLang="zh-CN" sz="2400"/>
              <a:t>James Rumbaugh</a:t>
            </a:r>
            <a:r>
              <a:rPr lang="zh-CN" altLang="en-US" sz="2400"/>
              <a:t>和</a:t>
            </a:r>
            <a:r>
              <a:rPr lang="en-US" altLang="zh-CN" sz="2400"/>
              <a:t>Ivar Jacobson</a:t>
            </a:r>
            <a:r>
              <a:rPr lang="zh-CN" altLang="en-US" sz="2400"/>
              <a:t>提出的</a:t>
            </a:r>
          </a:p>
          <a:p>
            <a:pPr lvl="1" eaLnBrk="1" hangingPunct="1"/>
            <a:r>
              <a:rPr lang="en-US" altLang="zh-CN" sz="2400"/>
              <a:t>UML</a:t>
            </a:r>
            <a:r>
              <a:rPr lang="zh-CN" altLang="en-US" sz="2400"/>
              <a:t>统一了他们三人的表示方法，而且融入了众多优秀的软件方法和思想，从而把面向对象方法提高到一个崭新的高度。</a:t>
            </a:r>
          </a:p>
          <a:p>
            <a:pPr lvl="1" eaLnBrk="1" hangingPunct="1"/>
            <a:r>
              <a:rPr lang="en-US" altLang="zh-CN" sz="2400"/>
              <a:t>UML</a:t>
            </a:r>
            <a:r>
              <a:rPr lang="zh-CN" altLang="en-US" sz="2400"/>
              <a:t>标志着面向对象建模方法进入了第三代</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84804F57-DC8B-471B-9428-31CDC6948A42}"/>
              </a:ext>
            </a:extLst>
          </p:cNvPr>
          <p:cNvSpPr>
            <a:spLocks noGrp="1"/>
          </p:cNvSpPr>
          <p:nvPr>
            <p:ph type="ftr" sz="quarter" idx="10"/>
          </p:nvPr>
        </p:nvSpPr>
        <p:spPr/>
        <p:txBody>
          <a:bodyPr/>
          <a:lstStyle/>
          <a:p>
            <a:pPr>
              <a:defRPr/>
            </a:pPr>
            <a:r>
              <a:rPr lang="zh-CN" altLang="en-US"/>
              <a:t>个人成果，妥善保存，请勿传播</a:t>
            </a:r>
          </a:p>
        </p:txBody>
      </p:sp>
      <p:sp>
        <p:nvSpPr>
          <p:cNvPr id="48131" name="Rectangle 2">
            <a:extLst>
              <a:ext uri="{FF2B5EF4-FFF2-40B4-BE49-F238E27FC236}">
                <a16:creationId xmlns:a16="http://schemas.microsoft.com/office/drawing/2014/main" id="{CF83BA1D-08D3-49FE-AFB6-36680001E310}"/>
              </a:ext>
            </a:extLst>
          </p:cNvPr>
          <p:cNvSpPr>
            <a:spLocks noGrp="1" noChangeArrowheads="1"/>
          </p:cNvSpPr>
          <p:nvPr>
            <p:ph type="body" idx="1"/>
          </p:nvPr>
        </p:nvSpPr>
        <p:spPr>
          <a:xfrm>
            <a:off x="152400" y="1844675"/>
            <a:ext cx="8915400" cy="4784725"/>
          </a:xfrm>
        </p:spPr>
        <p:txBody>
          <a:bodyPr/>
          <a:lstStyle/>
          <a:p>
            <a:pPr lvl="1" algn="just">
              <a:spcBef>
                <a:spcPct val="0"/>
              </a:spcBef>
              <a:buClr>
                <a:srgbClr val="FF6600"/>
              </a:buClr>
              <a:buFontTx/>
              <a:buChar char="•"/>
            </a:pPr>
            <a:r>
              <a:rPr lang="zh-CN" altLang="en-US">
                <a:solidFill>
                  <a:srgbClr val="66FF33"/>
                </a:solidFill>
                <a:latin typeface="Times New Roman" panose="02020603050405020304" pitchFamily="18" charset="0"/>
                <a:ea typeface="楷体_GB2312" pitchFamily="49" charset="-122"/>
              </a:rPr>
              <a:t>引入</a:t>
            </a:r>
            <a:r>
              <a:rPr lang="en-US" altLang="zh-CN">
                <a:solidFill>
                  <a:srgbClr val="66FF33"/>
                </a:solidFill>
                <a:latin typeface="Times New Roman" panose="02020603050405020304" pitchFamily="18" charset="0"/>
                <a:ea typeface="楷体_GB2312" pitchFamily="49" charset="-122"/>
              </a:rPr>
              <a:t>(import)</a:t>
            </a:r>
            <a:r>
              <a:rPr lang="zh-CN" altLang="en-US">
                <a:latin typeface="Times New Roman" panose="02020603050405020304" pitchFamily="18" charset="0"/>
                <a:ea typeface="楷体_GB2312" pitchFamily="49" charset="-122"/>
              </a:rPr>
              <a:t>：允许一个包访问另一个包的内容并被访问组成部分增加别名。 </a:t>
            </a:r>
          </a:p>
          <a:p>
            <a:pPr lvl="1" algn="just">
              <a:spcBef>
                <a:spcPct val="0"/>
              </a:spcBef>
              <a:buClr>
                <a:srgbClr val="FF6600"/>
              </a:buClr>
              <a:buFontTx/>
              <a:buChar char="•"/>
            </a:pPr>
            <a:r>
              <a:rPr lang="zh-CN" altLang="en-US">
                <a:solidFill>
                  <a:srgbClr val="66FF33"/>
                </a:solidFill>
                <a:latin typeface="Times New Roman" panose="02020603050405020304" pitchFamily="18" charset="0"/>
                <a:ea typeface="楷体_GB2312" pitchFamily="49" charset="-122"/>
              </a:rPr>
              <a:t>实例</a:t>
            </a:r>
            <a:r>
              <a:rPr lang="en-US" altLang="zh-CN">
                <a:solidFill>
                  <a:srgbClr val="66FF33"/>
                </a:solidFill>
                <a:latin typeface="Times New Roman" panose="02020603050405020304" pitchFamily="18" charset="0"/>
                <a:ea typeface="楷体_GB2312" pitchFamily="49" charset="-122"/>
              </a:rPr>
              <a:t>(instantitate)</a:t>
            </a:r>
            <a:r>
              <a:rPr lang="zh-CN" altLang="en-US">
                <a:latin typeface="Times New Roman" panose="02020603050405020304" pitchFamily="18" charset="0"/>
                <a:ea typeface="楷体_GB2312" pitchFamily="49" charset="-122"/>
              </a:rPr>
              <a:t>：关于一个类的方法创建了另一个类的实例声明。</a:t>
            </a:r>
          </a:p>
          <a:p>
            <a:pPr lvl="1" algn="just">
              <a:spcBef>
                <a:spcPct val="0"/>
              </a:spcBef>
              <a:buClr>
                <a:srgbClr val="FF6600"/>
              </a:buClr>
              <a:buFontTx/>
              <a:buChar char="•"/>
            </a:pPr>
            <a:r>
              <a:rPr lang="zh-CN" altLang="en-US">
                <a:solidFill>
                  <a:srgbClr val="66FF33"/>
                </a:solidFill>
                <a:latin typeface="Times New Roman" panose="02020603050405020304" pitchFamily="18" charset="0"/>
                <a:ea typeface="楷体_GB2312" pitchFamily="49" charset="-122"/>
              </a:rPr>
              <a:t>参数</a:t>
            </a:r>
            <a:r>
              <a:rPr lang="en-US" altLang="zh-CN">
                <a:solidFill>
                  <a:srgbClr val="66FF33"/>
                </a:solidFill>
                <a:latin typeface="Times New Roman" panose="02020603050405020304" pitchFamily="18" charset="0"/>
                <a:ea typeface="楷体_GB2312" pitchFamily="49" charset="-122"/>
              </a:rPr>
              <a:t>(parameter)</a:t>
            </a:r>
            <a:r>
              <a:rPr lang="zh-CN" altLang="en-US">
                <a:latin typeface="Times New Roman" panose="02020603050405020304" pitchFamily="18" charset="0"/>
                <a:ea typeface="楷体_GB2312" pitchFamily="49" charset="-122"/>
              </a:rPr>
              <a:t>：一个操作和它参数之间关系</a:t>
            </a:r>
          </a:p>
          <a:p>
            <a:pPr lvl="1" algn="just">
              <a:spcBef>
                <a:spcPct val="0"/>
              </a:spcBef>
              <a:buClr>
                <a:srgbClr val="FF6600"/>
              </a:buClr>
              <a:buFontTx/>
              <a:buChar char="•"/>
            </a:pPr>
            <a:r>
              <a:rPr lang="zh-CN" altLang="en-US">
                <a:solidFill>
                  <a:srgbClr val="66FF33"/>
                </a:solidFill>
                <a:latin typeface="Times New Roman" panose="02020603050405020304" pitchFamily="18" charset="0"/>
                <a:ea typeface="楷体_GB2312" pitchFamily="49" charset="-122"/>
              </a:rPr>
              <a:t>实现</a:t>
            </a:r>
            <a:r>
              <a:rPr lang="en-US" altLang="zh-CN">
                <a:solidFill>
                  <a:srgbClr val="66FF33"/>
                </a:solidFill>
                <a:latin typeface="Times New Roman" panose="02020603050405020304" pitchFamily="18" charset="0"/>
                <a:ea typeface="楷体_GB2312" pitchFamily="49" charset="-122"/>
              </a:rPr>
              <a:t>(realize)</a:t>
            </a:r>
            <a:r>
              <a:rPr lang="zh-CN" altLang="en-US">
                <a:latin typeface="Times New Roman" panose="02020603050405020304" pitchFamily="18" charset="0"/>
                <a:ea typeface="楷体_GB2312" pitchFamily="49" charset="-122"/>
              </a:rPr>
              <a:t>：说明和其实之间的关系</a:t>
            </a:r>
          </a:p>
          <a:p>
            <a:pPr lvl="1" algn="just">
              <a:spcBef>
                <a:spcPct val="0"/>
              </a:spcBef>
              <a:buClr>
                <a:srgbClr val="FF6600"/>
              </a:buClr>
              <a:buFontTx/>
              <a:buChar char="•"/>
            </a:pPr>
            <a:r>
              <a:rPr lang="zh-CN" altLang="en-US">
                <a:solidFill>
                  <a:srgbClr val="66FF33"/>
                </a:solidFill>
                <a:latin typeface="Times New Roman" panose="02020603050405020304" pitchFamily="18" charset="0"/>
                <a:ea typeface="楷体_GB2312" pitchFamily="49" charset="-122"/>
              </a:rPr>
              <a:t>精化</a:t>
            </a:r>
            <a:r>
              <a:rPr lang="en-US" altLang="zh-CN">
                <a:solidFill>
                  <a:srgbClr val="66FF33"/>
                </a:solidFill>
                <a:latin typeface="Times New Roman" panose="02020603050405020304" pitchFamily="18" charset="0"/>
                <a:ea typeface="楷体_GB2312" pitchFamily="49" charset="-122"/>
              </a:rPr>
              <a:t>(refine)</a:t>
            </a:r>
            <a:r>
              <a:rPr lang="zh-CN" altLang="en-US">
                <a:latin typeface="Times New Roman" panose="02020603050405020304" pitchFamily="18" charset="0"/>
                <a:ea typeface="楷体_GB2312" pitchFamily="49" charset="-122"/>
              </a:rPr>
              <a:t>：声明具有两个不同语义层次上的元素之间的映射。</a:t>
            </a:r>
          </a:p>
          <a:p>
            <a:pPr lvl="1" algn="just">
              <a:spcBef>
                <a:spcPct val="0"/>
              </a:spcBef>
              <a:buClr>
                <a:srgbClr val="FF6600"/>
              </a:buClr>
              <a:buFontTx/>
              <a:buChar char="•"/>
            </a:pPr>
            <a:r>
              <a:rPr lang="zh-CN" altLang="en-US">
                <a:solidFill>
                  <a:srgbClr val="66FF33"/>
                </a:solidFill>
                <a:latin typeface="Times New Roman" panose="02020603050405020304" pitchFamily="18" charset="0"/>
                <a:ea typeface="楷体_GB2312" pitchFamily="49" charset="-122"/>
              </a:rPr>
              <a:t>发送</a:t>
            </a:r>
            <a:r>
              <a:rPr lang="en-US" altLang="zh-CN">
                <a:solidFill>
                  <a:srgbClr val="66FF33"/>
                </a:solidFill>
                <a:latin typeface="Times New Roman" panose="02020603050405020304" pitchFamily="18" charset="0"/>
                <a:ea typeface="楷体_GB2312" pitchFamily="49" charset="-122"/>
              </a:rPr>
              <a:t>(send)</a:t>
            </a:r>
            <a:r>
              <a:rPr lang="zh-CN" altLang="en-US">
                <a:latin typeface="Times New Roman" panose="02020603050405020304" pitchFamily="18" charset="0"/>
                <a:ea typeface="楷体_GB2312" pitchFamily="49" charset="-122"/>
              </a:rPr>
              <a:t>：信号发送者和信号接收者之间关系 </a:t>
            </a:r>
          </a:p>
          <a:p>
            <a:pPr algn="just">
              <a:spcBef>
                <a:spcPct val="0"/>
              </a:spcBef>
              <a:buClr>
                <a:srgbClr val="0000FF"/>
              </a:buClr>
              <a:buFontTx/>
              <a:buNone/>
            </a:pPr>
            <a:endParaRPr lang="en-US" altLang="zh-CN" sz="3000">
              <a:latin typeface="Times New Roman" panose="02020603050405020304" pitchFamily="18" charset="0"/>
              <a:ea typeface="楷体_GB2312" pitchFamily="49" charset="-122"/>
            </a:endParaRPr>
          </a:p>
        </p:txBody>
      </p:sp>
      <p:sp>
        <p:nvSpPr>
          <p:cNvPr id="48132" name="Rectangle 3">
            <a:extLst>
              <a:ext uri="{FF2B5EF4-FFF2-40B4-BE49-F238E27FC236}">
                <a16:creationId xmlns:a16="http://schemas.microsoft.com/office/drawing/2014/main" id="{D4F49717-DA67-4373-8ED9-86A612443DE2}"/>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8133" name="Rectangle 4">
            <a:extLst>
              <a:ext uri="{FF2B5EF4-FFF2-40B4-BE49-F238E27FC236}">
                <a16:creationId xmlns:a16="http://schemas.microsoft.com/office/drawing/2014/main" id="{459CF6CA-64BA-45D7-9971-5651AF8CDF33}"/>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8134" name="Rectangle 5">
            <a:extLst>
              <a:ext uri="{FF2B5EF4-FFF2-40B4-BE49-F238E27FC236}">
                <a16:creationId xmlns:a16="http://schemas.microsoft.com/office/drawing/2014/main" id="{5956A66B-720C-4B1C-811C-A2D9FFBAE714}"/>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8135" name="Text Box 6">
            <a:extLst>
              <a:ext uri="{FF2B5EF4-FFF2-40B4-BE49-F238E27FC236}">
                <a16:creationId xmlns:a16="http://schemas.microsoft.com/office/drawing/2014/main" id="{B483CC17-76AD-4903-9CFD-C019EC1218E6}"/>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7DA99862-B008-47C3-8F9E-0A6E2FE85F49}"/>
              </a:ext>
            </a:extLst>
          </p:cNvPr>
          <p:cNvSpPr>
            <a:spLocks noGrp="1"/>
          </p:cNvSpPr>
          <p:nvPr>
            <p:ph type="ftr" sz="quarter" idx="10"/>
          </p:nvPr>
        </p:nvSpPr>
        <p:spPr/>
        <p:txBody>
          <a:bodyPr/>
          <a:lstStyle/>
          <a:p>
            <a:pPr>
              <a:defRPr/>
            </a:pPr>
            <a:r>
              <a:rPr lang="zh-CN" altLang="en-US"/>
              <a:t>个人成果，妥善保存，请勿传播</a:t>
            </a:r>
          </a:p>
        </p:txBody>
      </p:sp>
      <p:sp>
        <p:nvSpPr>
          <p:cNvPr id="49155" name="Rectangle 2">
            <a:extLst>
              <a:ext uri="{FF2B5EF4-FFF2-40B4-BE49-F238E27FC236}">
                <a16:creationId xmlns:a16="http://schemas.microsoft.com/office/drawing/2014/main" id="{D88347B3-D4CF-4B60-B8D5-2DF4FF28957E}"/>
              </a:ext>
            </a:extLst>
          </p:cNvPr>
          <p:cNvSpPr>
            <a:spLocks noGrp="1" noChangeArrowheads="1"/>
          </p:cNvSpPr>
          <p:nvPr>
            <p:ph type="body" idx="1"/>
          </p:nvPr>
        </p:nvSpPr>
        <p:spPr>
          <a:xfrm>
            <a:off x="152400" y="1628775"/>
            <a:ext cx="8915400" cy="5000625"/>
          </a:xfrm>
        </p:spPr>
        <p:txBody>
          <a:bodyPr/>
          <a:lstStyle/>
          <a:p>
            <a:pPr lvl="1" algn="just">
              <a:spcBef>
                <a:spcPct val="0"/>
              </a:spcBef>
              <a:buClr>
                <a:srgbClr val="FF6600"/>
              </a:buClr>
              <a:buFontTx/>
              <a:buChar char="•"/>
            </a:pPr>
            <a:endParaRPr lang="en-US" altLang="zh-CN">
              <a:solidFill>
                <a:srgbClr val="0000FF"/>
              </a:solidFill>
              <a:latin typeface="Times New Roman" panose="02020603050405020304" pitchFamily="18" charset="0"/>
              <a:ea typeface="楷体_GB2312" pitchFamily="49" charset="-122"/>
            </a:endParaRPr>
          </a:p>
          <a:p>
            <a:pPr algn="just">
              <a:spcBef>
                <a:spcPct val="0"/>
              </a:spcBef>
              <a:buClr>
                <a:srgbClr val="0000FF"/>
              </a:buClr>
              <a:buFontTx/>
              <a:buNone/>
            </a:pPr>
            <a:r>
              <a:rPr lang="en-US" altLang="zh-CN" sz="3000">
                <a:solidFill>
                  <a:srgbClr val="FFC000"/>
                </a:solidFill>
                <a:latin typeface="Times New Roman" panose="02020603050405020304" pitchFamily="18" charset="0"/>
                <a:ea typeface="楷体_GB2312" pitchFamily="49" charset="-122"/>
              </a:rPr>
              <a:t>(6)</a:t>
            </a:r>
            <a:r>
              <a:rPr lang="zh-CN" altLang="en-US" sz="3000">
                <a:solidFill>
                  <a:srgbClr val="FFC000"/>
                </a:solidFill>
                <a:latin typeface="Times New Roman" panose="02020603050405020304" pitchFamily="18" charset="0"/>
                <a:ea typeface="楷体_GB2312" pitchFamily="49" charset="-122"/>
              </a:rPr>
              <a:t>类图的抽象层次和细化</a:t>
            </a:r>
            <a:r>
              <a:rPr lang="en-US" altLang="zh-CN" sz="3000">
                <a:solidFill>
                  <a:srgbClr val="FFC000"/>
                </a:solidFill>
                <a:latin typeface="Times New Roman" panose="02020603050405020304" pitchFamily="18" charset="0"/>
                <a:ea typeface="楷体_GB2312" pitchFamily="49" charset="-122"/>
              </a:rPr>
              <a:t>(Refinement)</a:t>
            </a:r>
            <a:r>
              <a:rPr lang="zh-CN" altLang="en-US" sz="3000">
                <a:solidFill>
                  <a:srgbClr val="FFC000"/>
                </a:solidFill>
                <a:latin typeface="Times New Roman" panose="02020603050405020304" pitchFamily="18" charset="0"/>
                <a:ea typeface="楷体_GB2312" pitchFamily="49" charset="-122"/>
              </a:rPr>
              <a:t>关系</a:t>
            </a:r>
          </a:p>
          <a:p>
            <a:pPr algn="just">
              <a:spcBef>
                <a:spcPct val="0"/>
              </a:spcBef>
              <a:buClr>
                <a:srgbClr val="0000FF"/>
              </a:buClr>
              <a:buFontTx/>
              <a:buChar char="•"/>
            </a:pPr>
            <a:r>
              <a:rPr lang="zh-CN" altLang="en-US" sz="3000">
                <a:solidFill>
                  <a:srgbClr val="66FF33"/>
                </a:solidFill>
                <a:latin typeface="Times New Roman" panose="02020603050405020304" pitchFamily="18" charset="0"/>
                <a:ea typeface="楷体_GB2312" pitchFamily="49" charset="-122"/>
              </a:rPr>
              <a:t>概念层</a:t>
            </a:r>
            <a:r>
              <a:rPr lang="en-US" altLang="zh-CN" sz="3000">
                <a:solidFill>
                  <a:srgbClr val="66FF33"/>
                </a:solidFill>
                <a:latin typeface="Times New Roman" panose="02020603050405020304" pitchFamily="18" charset="0"/>
                <a:ea typeface="楷体_GB2312" pitchFamily="49" charset="-122"/>
              </a:rPr>
              <a:t>(Conceptual)</a:t>
            </a:r>
            <a:r>
              <a:rPr lang="zh-CN" altLang="en-US" sz="3000">
                <a:solidFill>
                  <a:srgbClr val="66FF33"/>
                </a:solidFill>
                <a:latin typeface="Times New Roman" panose="02020603050405020304" pitchFamily="18" charset="0"/>
                <a:ea typeface="楷体_GB2312" pitchFamily="49" charset="-122"/>
              </a:rPr>
              <a:t>类图</a:t>
            </a:r>
            <a:r>
              <a:rPr lang="zh-CN" altLang="en-US" sz="3000">
                <a:latin typeface="Times New Roman" panose="02020603050405020304" pitchFamily="18" charset="0"/>
                <a:ea typeface="楷体_GB2312" pitchFamily="49" charset="-122"/>
              </a:rPr>
              <a:t>：应用领域中的概念。需求分析阶段，应独立于实现它的软件和程序设计语言。</a:t>
            </a:r>
          </a:p>
          <a:p>
            <a:pPr algn="just">
              <a:spcBef>
                <a:spcPct val="0"/>
              </a:spcBef>
              <a:buClr>
                <a:srgbClr val="0000FF"/>
              </a:buClr>
              <a:buFontTx/>
              <a:buChar char="•"/>
            </a:pPr>
            <a:r>
              <a:rPr lang="zh-CN" altLang="en-US" sz="3000">
                <a:solidFill>
                  <a:srgbClr val="66FF33"/>
                </a:solidFill>
                <a:latin typeface="Times New Roman" panose="02020603050405020304" pitchFamily="18" charset="0"/>
                <a:ea typeface="楷体_GB2312" pitchFamily="49" charset="-122"/>
              </a:rPr>
              <a:t>说明层</a:t>
            </a:r>
            <a:r>
              <a:rPr lang="en-US" altLang="zh-CN" sz="3000">
                <a:solidFill>
                  <a:srgbClr val="66FF33"/>
                </a:solidFill>
                <a:latin typeface="Times New Roman" panose="02020603050405020304" pitchFamily="18" charset="0"/>
                <a:ea typeface="楷体_GB2312" pitchFamily="49" charset="-122"/>
              </a:rPr>
              <a:t>(Specification)</a:t>
            </a:r>
            <a:r>
              <a:rPr lang="zh-CN" altLang="en-US" sz="3000">
                <a:solidFill>
                  <a:srgbClr val="66FF33"/>
                </a:solidFill>
                <a:latin typeface="Times New Roman" panose="02020603050405020304" pitchFamily="18" charset="0"/>
                <a:ea typeface="楷体_GB2312" pitchFamily="49" charset="-122"/>
              </a:rPr>
              <a:t>类图</a:t>
            </a:r>
            <a:r>
              <a:rPr lang="zh-CN" altLang="en-US" sz="3000">
                <a:latin typeface="Times New Roman" panose="02020603050405020304" pitchFamily="18" charset="0"/>
                <a:ea typeface="楷体_GB2312" pitchFamily="49" charset="-122"/>
              </a:rPr>
              <a:t>：描述软件的接口部分，而不是软件的实现部分。接口可能因为实现环境、运行特性或者用户的不同而具有多种实现</a:t>
            </a:r>
            <a:endParaRPr lang="en-US" altLang="zh-CN" sz="3000">
              <a:latin typeface="Times New Roman" panose="02020603050405020304" pitchFamily="18" charset="0"/>
              <a:ea typeface="楷体_GB2312" pitchFamily="49" charset="-122"/>
            </a:endParaRPr>
          </a:p>
          <a:p>
            <a:pPr algn="just">
              <a:spcBef>
                <a:spcPct val="0"/>
              </a:spcBef>
              <a:buClr>
                <a:srgbClr val="0000FF"/>
              </a:buClr>
              <a:buFontTx/>
              <a:buChar char="•"/>
            </a:pPr>
            <a:r>
              <a:rPr lang="zh-CN" altLang="en-US" sz="2800">
                <a:solidFill>
                  <a:srgbClr val="66FF33"/>
                </a:solidFill>
                <a:latin typeface="Times New Roman" panose="02020603050405020304" pitchFamily="18" charset="0"/>
                <a:ea typeface="楷体_GB2312" pitchFamily="49" charset="-122"/>
              </a:rPr>
              <a:t>实现层</a:t>
            </a:r>
            <a:r>
              <a:rPr lang="en-US" altLang="zh-CN" sz="2800">
                <a:solidFill>
                  <a:srgbClr val="66FF33"/>
                </a:solidFill>
                <a:latin typeface="Times New Roman" panose="02020603050405020304" pitchFamily="18" charset="0"/>
                <a:ea typeface="楷体_GB2312" pitchFamily="49" charset="-122"/>
              </a:rPr>
              <a:t>(Implementation) </a:t>
            </a:r>
            <a:r>
              <a:rPr lang="zh-CN" altLang="en-US" sz="2800">
                <a:solidFill>
                  <a:srgbClr val="66FF33"/>
                </a:solidFill>
                <a:latin typeface="Times New Roman" panose="02020603050405020304" pitchFamily="18" charset="0"/>
                <a:ea typeface="楷体_GB2312" pitchFamily="49" charset="-122"/>
              </a:rPr>
              <a:t>类图</a:t>
            </a:r>
            <a:r>
              <a:rPr lang="zh-CN" altLang="en-US" sz="2800">
                <a:latin typeface="Times New Roman" panose="02020603050405020304" pitchFamily="18" charset="0"/>
                <a:ea typeface="楷体_GB2312" pitchFamily="49" charset="-122"/>
              </a:rPr>
              <a:t>：只有在实现层才真正有类的概念，并且揭示软件的实现部分。是大多数人最常用的类图。</a:t>
            </a:r>
            <a:endParaRPr lang="zh-CN" altLang="en-US" sz="3000">
              <a:latin typeface="Times New Roman" panose="02020603050405020304" pitchFamily="18" charset="0"/>
              <a:ea typeface="楷体_GB2312" pitchFamily="49" charset="-122"/>
            </a:endParaRPr>
          </a:p>
        </p:txBody>
      </p:sp>
      <p:sp>
        <p:nvSpPr>
          <p:cNvPr id="49156" name="Rectangle 3">
            <a:extLst>
              <a:ext uri="{FF2B5EF4-FFF2-40B4-BE49-F238E27FC236}">
                <a16:creationId xmlns:a16="http://schemas.microsoft.com/office/drawing/2014/main" id="{5FC1442B-87B8-44EE-84AF-6917EA050506}"/>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9157" name="Rectangle 4">
            <a:extLst>
              <a:ext uri="{FF2B5EF4-FFF2-40B4-BE49-F238E27FC236}">
                <a16:creationId xmlns:a16="http://schemas.microsoft.com/office/drawing/2014/main" id="{8EAAED18-D8DE-4F53-816C-49038CDEE1AF}"/>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9158" name="Rectangle 5">
            <a:extLst>
              <a:ext uri="{FF2B5EF4-FFF2-40B4-BE49-F238E27FC236}">
                <a16:creationId xmlns:a16="http://schemas.microsoft.com/office/drawing/2014/main" id="{A4E67AE2-9D57-4F91-B1B6-35FE3F9DE366}"/>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49159" name="Text Box 6">
            <a:extLst>
              <a:ext uri="{FF2B5EF4-FFF2-40B4-BE49-F238E27FC236}">
                <a16:creationId xmlns:a16="http://schemas.microsoft.com/office/drawing/2014/main" id="{033B7221-7C7E-4329-8801-C07C49F538F2}"/>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EC84A9EB-5A60-484A-99E0-7F15407760FD}"/>
              </a:ext>
            </a:extLst>
          </p:cNvPr>
          <p:cNvSpPr>
            <a:spLocks noGrp="1"/>
          </p:cNvSpPr>
          <p:nvPr>
            <p:ph type="ftr" sz="quarter" idx="10"/>
          </p:nvPr>
        </p:nvSpPr>
        <p:spPr/>
        <p:txBody>
          <a:bodyPr/>
          <a:lstStyle/>
          <a:p>
            <a:pPr>
              <a:defRPr/>
            </a:pPr>
            <a:r>
              <a:rPr lang="zh-CN" altLang="en-US"/>
              <a:t>个人成果，妥善保存，请勿传播</a:t>
            </a:r>
          </a:p>
        </p:txBody>
      </p:sp>
      <p:sp>
        <p:nvSpPr>
          <p:cNvPr id="50179" name="Rectangle 2">
            <a:extLst>
              <a:ext uri="{FF2B5EF4-FFF2-40B4-BE49-F238E27FC236}">
                <a16:creationId xmlns:a16="http://schemas.microsoft.com/office/drawing/2014/main" id="{7452E952-8BEC-46FE-BDF1-B539746DAE14}"/>
              </a:ext>
            </a:extLst>
          </p:cNvPr>
          <p:cNvSpPr>
            <a:spLocks noGrp="1" noChangeArrowheads="1"/>
          </p:cNvSpPr>
          <p:nvPr>
            <p:ph type="body" idx="1"/>
          </p:nvPr>
        </p:nvSpPr>
        <p:spPr>
          <a:xfrm>
            <a:off x="152400" y="1484313"/>
            <a:ext cx="8915400" cy="5145087"/>
          </a:xfrm>
        </p:spPr>
        <p:txBody>
          <a:bodyPr/>
          <a:lstStyle/>
          <a:p>
            <a:pPr algn="just">
              <a:lnSpc>
                <a:spcPct val="90000"/>
              </a:lnSpc>
              <a:spcBef>
                <a:spcPct val="0"/>
              </a:spcBef>
              <a:buClr>
                <a:srgbClr val="0000FF"/>
              </a:buClr>
              <a:buFontTx/>
              <a:buChar char="•"/>
            </a:pPr>
            <a:r>
              <a:rPr lang="zh-CN" altLang="en-US" sz="2800">
                <a:solidFill>
                  <a:srgbClr val="66FF33"/>
                </a:solidFill>
                <a:latin typeface="Times New Roman" panose="02020603050405020304" pitchFamily="18" charset="0"/>
                <a:ea typeface="楷体_GB2312" pitchFamily="49" charset="-122"/>
              </a:rPr>
              <a:t>细化</a:t>
            </a:r>
            <a:r>
              <a:rPr lang="zh-CN" altLang="en-US" sz="2800">
                <a:latin typeface="Times New Roman" panose="02020603050405020304" pitchFamily="18" charset="0"/>
                <a:ea typeface="楷体_GB2312" pitchFamily="49" charset="-122"/>
              </a:rPr>
              <a:t>：表示对事物更详细一层的描述。两个元素</a:t>
            </a:r>
            <a:r>
              <a:rPr lang="en-US" altLang="zh-CN" sz="2800">
                <a:latin typeface="Times New Roman" panose="02020603050405020304" pitchFamily="18" charset="0"/>
                <a:ea typeface="楷体_GB2312" pitchFamily="49" charset="-122"/>
              </a:rPr>
              <a:t>A</a:t>
            </a:r>
            <a:r>
              <a:rPr lang="zh-CN" altLang="en-US" sz="2800">
                <a:latin typeface="Times New Roman" panose="02020603050405020304" pitchFamily="18" charset="0"/>
                <a:ea typeface="楷体_GB2312" pitchFamily="49" charset="-122"/>
              </a:rPr>
              <a:t>、</a:t>
            </a:r>
            <a:r>
              <a:rPr lang="en-US" altLang="zh-CN" sz="2800">
                <a:latin typeface="Times New Roman" panose="02020603050405020304" pitchFamily="18" charset="0"/>
                <a:ea typeface="楷体_GB2312" pitchFamily="49" charset="-122"/>
              </a:rPr>
              <a:t>B</a:t>
            </a:r>
            <a:r>
              <a:rPr lang="zh-CN" altLang="en-US" sz="2800">
                <a:latin typeface="Times New Roman" panose="02020603050405020304" pitchFamily="18" charset="0"/>
                <a:ea typeface="楷体_GB2312" pitchFamily="49" charset="-122"/>
              </a:rPr>
              <a:t>描述同一件事物，它们的区别是抽象层次不同，若元素</a:t>
            </a:r>
            <a:r>
              <a:rPr lang="en-US" altLang="zh-CN" sz="2800">
                <a:latin typeface="Times New Roman" panose="02020603050405020304" pitchFamily="18" charset="0"/>
                <a:ea typeface="楷体_GB2312" pitchFamily="49" charset="-122"/>
              </a:rPr>
              <a:t>B</a:t>
            </a:r>
            <a:r>
              <a:rPr lang="zh-CN" altLang="en-US" sz="2800">
                <a:latin typeface="Times New Roman" panose="02020603050405020304" pitchFamily="18" charset="0"/>
                <a:ea typeface="楷体_GB2312" pitchFamily="49" charset="-122"/>
              </a:rPr>
              <a:t>是在元素</a:t>
            </a:r>
            <a:r>
              <a:rPr lang="en-US" altLang="zh-CN" sz="2800">
                <a:latin typeface="Times New Roman" panose="02020603050405020304" pitchFamily="18" charset="0"/>
                <a:ea typeface="楷体_GB2312" pitchFamily="49" charset="-122"/>
              </a:rPr>
              <a:t>A</a:t>
            </a:r>
            <a:r>
              <a:rPr lang="zh-CN" altLang="en-US" sz="2800">
                <a:latin typeface="Times New Roman" panose="02020603050405020304" pitchFamily="18" charset="0"/>
                <a:ea typeface="楷体_GB2312" pitchFamily="49" charset="-122"/>
              </a:rPr>
              <a:t>的基础上的更详细的描述，则称元素</a:t>
            </a:r>
            <a:r>
              <a:rPr lang="en-US" altLang="zh-CN" sz="2800">
                <a:latin typeface="Times New Roman" panose="02020603050405020304" pitchFamily="18" charset="0"/>
                <a:ea typeface="楷体_GB2312" pitchFamily="49" charset="-122"/>
              </a:rPr>
              <a:t>B</a:t>
            </a:r>
            <a:r>
              <a:rPr lang="zh-CN" altLang="en-US" sz="2800">
                <a:latin typeface="Times New Roman" panose="02020603050405020304" pitchFamily="18" charset="0"/>
                <a:ea typeface="楷体_GB2312" pitchFamily="49" charset="-122"/>
              </a:rPr>
              <a:t>细化了元素</a:t>
            </a:r>
            <a:r>
              <a:rPr lang="en-US" altLang="zh-CN" sz="2800">
                <a:latin typeface="Times New Roman" panose="02020603050405020304" pitchFamily="18" charset="0"/>
                <a:ea typeface="楷体_GB2312" pitchFamily="49" charset="-122"/>
              </a:rPr>
              <a:t>A</a:t>
            </a:r>
            <a:r>
              <a:rPr lang="zh-CN" altLang="en-US" sz="2800">
                <a:latin typeface="Times New Roman" panose="02020603050405020304" pitchFamily="18" charset="0"/>
                <a:ea typeface="楷体_GB2312" pitchFamily="49" charset="-122"/>
              </a:rPr>
              <a:t>，或称元素</a:t>
            </a:r>
            <a:r>
              <a:rPr lang="en-US" altLang="zh-CN" sz="2800">
                <a:latin typeface="Times New Roman" panose="02020603050405020304" pitchFamily="18" charset="0"/>
                <a:ea typeface="楷体_GB2312" pitchFamily="49" charset="-122"/>
              </a:rPr>
              <a:t>A</a:t>
            </a:r>
            <a:r>
              <a:rPr lang="zh-CN" altLang="en-US" sz="2800">
                <a:latin typeface="Times New Roman" panose="02020603050405020304" pitchFamily="18" charset="0"/>
                <a:ea typeface="楷体_GB2312" pitchFamily="49" charset="-122"/>
              </a:rPr>
              <a:t>细化成元素</a:t>
            </a:r>
            <a:r>
              <a:rPr lang="en-US" altLang="zh-CN" sz="2800">
                <a:latin typeface="Times New Roman" panose="02020603050405020304" pitchFamily="18" charset="0"/>
                <a:ea typeface="楷体_GB2312" pitchFamily="49" charset="-122"/>
              </a:rPr>
              <a:t>B</a:t>
            </a:r>
            <a:r>
              <a:rPr lang="zh-CN" altLang="en-US" sz="2800">
                <a:latin typeface="Times New Roman" panose="02020603050405020304" pitchFamily="18" charset="0"/>
                <a:ea typeface="楷体_GB2312" pitchFamily="49" charset="-122"/>
              </a:rPr>
              <a:t>。</a:t>
            </a:r>
          </a:p>
          <a:p>
            <a:pPr algn="just">
              <a:lnSpc>
                <a:spcPct val="90000"/>
              </a:lnSpc>
              <a:spcBef>
                <a:spcPct val="0"/>
              </a:spcBef>
              <a:buClr>
                <a:srgbClr val="0000FF"/>
              </a:buClr>
              <a:buFontTx/>
              <a:buChar char="•"/>
            </a:pPr>
            <a:r>
              <a:rPr lang="zh-CN" altLang="en-US" sz="2800">
                <a:solidFill>
                  <a:srgbClr val="66FF33"/>
                </a:solidFill>
                <a:latin typeface="Times New Roman" panose="02020603050405020304" pitchFamily="18" charset="0"/>
                <a:ea typeface="楷体_GB2312" pitchFamily="49" charset="-122"/>
              </a:rPr>
              <a:t>细化的图形表示</a:t>
            </a:r>
            <a:r>
              <a:rPr lang="zh-CN" altLang="en-US" sz="2800">
                <a:latin typeface="Times New Roman" panose="02020603050405020304" pitchFamily="18" charset="0"/>
                <a:ea typeface="楷体_GB2312" pitchFamily="49" charset="-122"/>
              </a:rPr>
              <a:t>：由元素</a:t>
            </a:r>
            <a:r>
              <a:rPr lang="en-US" altLang="zh-CN" sz="2800">
                <a:latin typeface="Times New Roman" panose="02020603050405020304" pitchFamily="18" charset="0"/>
                <a:ea typeface="楷体_GB2312" pitchFamily="49" charset="-122"/>
              </a:rPr>
              <a:t>B</a:t>
            </a:r>
            <a:r>
              <a:rPr lang="zh-CN" altLang="en-US" sz="2800">
                <a:latin typeface="Times New Roman" panose="02020603050405020304" pitchFamily="18" charset="0"/>
                <a:ea typeface="楷体_GB2312" pitchFamily="49" charset="-122"/>
              </a:rPr>
              <a:t>指向元素</a:t>
            </a:r>
            <a:r>
              <a:rPr lang="en-US" altLang="zh-CN" sz="2800">
                <a:latin typeface="Times New Roman" panose="02020603050405020304" pitchFamily="18" charset="0"/>
                <a:ea typeface="楷体_GB2312" pitchFamily="49" charset="-122"/>
              </a:rPr>
              <a:t>A</a:t>
            </a:r>
            <a:r>
              <a:rPr lang="zh-CN" altLang="en-US" sz="2800">
                <a:latin typeface="Times New Roman" panose="02020603050405020304" pitchFamily="18" charset="0"/>
                <a:ea typeface="楷体_GB2312" pitchFamily="49" charset="-122"/>
              </a:rPr>
              <a:t>的一头为空心三角虚线</a:t>
            </a:r>
          </a:p>
          <a:p>
            <a:pPr algn="just">
              <a:lnSpc>
                <a:spcPct val="90000"/>
              </a:lnSpc>
              <a:spcBef>
                <a:spcPct val="0"/>
              </a:spcBef>
              <a:buClr>
                <a:srgbClr val="0000FF"/>
              </a:buClr>
              <a:buFontTx/>
              <a:buNone/>
            </a:pPr>
            <a:r>
              <a:rPr lang="en-US" altLang="zh-CN" sz="2800">
                <a:solidFill>
                  <a:srgbClr val="FFC000"/>
                </a:solidFill>
                <a:latin typeface="Times New Roman" panose="02020603050405020304" pitchFamily="18" charset="0"/>
                <a:ea typeface="楷体_GB2312" pitchFamily="49" charset="-122"/>
              </a:rPr>
              <a:t>(7) </a:t>
            </a:r>
            <a:r>
              <a:rPr lang="zh-CN" altLang="en-US" sz="2800">
                <a:solidFill>
                  <a:srgbClr val="FFC000"/>
                </a:solidFill>
                <a:latin typeface="Times New Roman" panose="02020603050405020304" pitchFamily="18" charset="0"/>
                <a:ea typeface="楷体_GB2312" pitchFamily="49" charset="-122"/>
              </a:rPr>
              <a:t>约束</a:t>
            </a:r>
            <a:r>
              <a:rPr lang="en-US" altLang="zh-CN" sz="2800">
                <a:solidFill>
                  <a:srgbClr val="FFC000"/>
                </a:solidFill>
                <a:latin typeface="Times New Roman" panose="02020603050405020304" pitchFamily="18" charset="0"/>
                <a:ea typeface="楷体_GB2312" pitchFamily="49" charset="-122"/>
              </a:rPr>
              <a:t>(Constraint)</a:t>
            </a:r>
            <a:r>
              <a:rPr lang="zh-CN" altLang="en-US" sz="2800">
                <a:solidFill>
                  <a:srgbClr val="FFC000"/>
                </a:solidFill>
                <a:latin typeface="Times New Roman" panose="02020603050405020304" pitchFamily="18" charset="0"/>
                <a:ea typeface="楷体_GB2312" pitchFamily="49" charset="-122"/>
              </a:rPr>
              <a:t>：表示规则</a:t>
            </a:r>
            <a:r>
              <a:rPr lang="zh-CN" altLang="en-US" sz="2800">
                <a:latin typeface="Times New Roman" panose="02020603050405020304" pitchFamily="18" charset="0"/>
                <a:ea typeface="楷体_GB2312" pitchFamily="49" charset="-122"/>
              </a:rPr>
              <a:t>。</a:t>
            </a:r>
          </a:p>
          <a:p>
            <a:pPr algn="just">
              <a:lnSpc>
                <a:spcPct val="90000"/>
              </a:lnSpc>
              <a:spcBef>
                <a:spcPct val="0"/>
              </a:spcBef>
              <a:buClr>
                <a:srgbClr val="0000FF"/>
              </a:buClr>
              <a:buFontTx/>
              <a:buChar char="•"/>
            </a:pPr>
            <a:r>
              <a:rPr lang="en-US" altLang="zh-CN" sz="2800">
                <a:latin typeface="Times New Roman" panose="02020603050405020304" pitchFamily="18" charset="0"/>
                <a:ea typeface="楷体_GB2312" pitchFamily="49" charset="-122"/>
              </a:rPr>
              <a:t>"{}"</a:t>
            </a:r>
            <a:r>
              <a:rPr lang="zh-CN" altLang="en-US" sz="2800">
                <a:latin typeface="Times New Roman" panose="02020603050405020304" pitchFamily="18" charset="0"/>
                <a:ea typeface="楷体_GB2312" pitchFamily="49" charset="-122"/>
              </a:rPr>
              <a:t>中的一个表达式，表示一个永真的逻辑陈述。程序设计语言中，由断言</a:t>
            </a:r>
            <a:r>
              <a:rPr lang="en-US" altLang="zh-CN" sz="2800">
                <a:latin typeface="Times New Roman" panose="02020603050405020304" pitchFamily="18" charset="0"/>
                <a:ea typeface="楷体_GB2312" pitchFamily="49" charset="-122"/>
              </a:rPr>
              <a:t>(Assertion)</a:t>
            </a:r>
            <a:r>
              <a:rPr lang="zh-CN" altLang="en-US" sz="2800">
                <a:latin typeface="Times New Roman" panose="02020603050405020304" pitchFamily="18" charset="0"/>
                <a:ea typeface="楷体_GB2312" pitchFamily="49" charset="-122"/>
              </a:rPr>
              <a:t>来实现。</a:t>
            </a:r>
          </a:p>
          <a:p>
            <a:pPr algn="just">
              <a:lnSpc>
                <a:spcPct val="90000"/>
              </a:lnSpc>
              <a:spcBef>
                <a:spcPct val="0"/>
              </a:spcBef>
              <a:buClr>
                <a:srgbClr val="0000FF"/>
              </a:buClr>
              <a:buFontTx/>
              <a:buNone/>
            </a:pPr>
            <a:r>
              <a:rPr lang="en-US" altLang="zh-CN" sz="2800">
                <a:solidFill>
                  <a:srgbClr val="FFC000"/>
                </a:solidFill>
                <a:latin typeface="Times New Roman" panose="02020603050405020304" pitchFamily="18" charset="0"/>
                <a:ea typeface="楷体_GB2312" pitchFamily="49" charset="-122"/>
              </a:rPr>
              <a:t>(8)</a:t>
            </a:r>
            <a:r>
              <a:rPr lang="zh-CN" altLang="en-US" sz="2800">
                <a:solidFill>
                  <a:srgbClr val="FFC000"/>
                </a:solidFill>
                <a:latin typeface="Times New Roman" panose="02020603050405020304" pitchFamily="18" charset="0"/>
                <a:ea typeface="楷体_GB2312" pitchFamily="49" charset="-122"/>
              </a:rPr>
              <a:t>对象图、对象和链</a:t>
            </a:r>
          </a:p>
          <a:p>
            <a:pPr algn="just">
              <a:lnSpc>
                <a:spcPct val="90000"/>
              </a:lnSpc>
              <a:spcBef>
                <a:spcPct val="0"/>
              </a:spcBef>
              <a:buClr>
                <a:srgbClr val="0000FF"/>
              </a:buClr>
              <a:buFontTx/>
              <a:buChar char="•"/>
            </a:pPr>
            <a:r>
              <a:rPr lang="zh-CN" altLang="en-US" sz="2800">
                <a:latin typeface="Times New Roman" panose="02020603050405020304" pitchFamily="18" charset="0"/>
                <a:ea typeface="楷体_GB2312" pitchFamily="49" charset="-122"/>
              </a:rPr>
              <a:t>对象图与类图具有相同的表示形式。对象图可以看作是类图的一个实例。对象是类的实例；对象之间的链</a:t>
            </a:r>
            <a:r>
              <a:rPr lang="en-US" altLang="zh-CN" sz="2800">
                <a:latin typeface="Times New Roman" panose="02020603050405020304" pitchFamily="18" charset="0"/>
                <a:ea typeface="楷体_GB2312" pitchFamily="49" charset="-122"/>
              </a:rPr>
              <a:t>(Link)</a:t>
            </a:r>
            <a:r>
              <a:rPr lang="zh-CN" altLang="en-US" sz="2800">
                <a:latin typeface="Times New Roman" panose="02020603050405020304" pitchFamily="18" charset="0"/>
                <a:ea typeface="楷体_GB2312" pitchFamily="49" charset="-122"/>
              </a:rPr>
              <a:t>是类之间的关联的实例。</a:t>
            </a:r>
          </a:p>
        </p:txBody>
      </p:sp>
      <p:sp>
        <p:nvSpPr>
          <p:cNvPr id="50180" name="Rectangle 3">
            <a:extLst>
              <a:ext uri="{FF2B5EF4-FFF2-40B4-BE49-F238E27FC236}">
                <a16:creationId xmlns:a16="http://schemas.microsoft.com/office/drawing/2014/main" id="{3D3A16AD-AAAC-40F2-B535-56847542EC19}"/>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0181" name="Rectangle 4">
            <a:extLst>
              <a:ext uri="{FF2B5EF4-FFF2-40B4-BE49-F238E27FC236}">
                <a16:creationId xmlns:a16="http://schemas.microsoft.com/office/drawing/2014/main" id="{2C79D28F-1F04-47A4-A42A-00008309C6C2}"/>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0182" name="Rectangle 5">
            <a:extLst>
              <a:ext uri="{FF2B5EF4-FFF2-40B4-BE49-F238E27FC236}">
                <a16:creationId xmlns:a16="http://schemas.microsoft.com/office/drawing/2014/main" id="{2476F78E-1FF0-48D9-B7F9-D59ADB52EAC1}"/>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0183" name="Text Box 6">
            <a:extLst>
              <a:ext uri="{FF2B5EF4-FFF2-40B4-BE49-F238E27FC236}">
                <a16:creationId xmlns:a16="http://schemas.microsoft.com/office/drawing/2014/main" id="{3952671E-217D-43C3-9A45-242410215339}"/>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a:extLst>
              <a:ext uri="{FF2B5EF4-FFF2-40B4-BE49-F238E27FC236}">
                <a16:creationId xmlns:a16="http://schemas.microsoft.com/office/drawing/2014/main" id="{C33DA0EC-1BAE-48C1-8220-18554560F2AB}"/>
              </a:ext>
            </a:extLst>
          </p:cNvPr>
          <p:cNvSpPr>
            <a:spLocks noGrp="1"/>
          </p:cNvSpPr>
          <p:nvPr>
            <p:ph type="ftr" sz="quarter" idx="10"/>
          </p:nvPr>
        </p:nvSpPr>
        <p:spPr/>
        <p:txBody>
          <a:bodyPr/>
          <a:lstStyle/>
          <a:p>
            <a:pPr>
              <a:defRPr/>
            </a:pPr>
            <a:r>
              <a:rPr lang="zh-CN" altLang="en-US"/>
              <a:t>个人成果，妥善保存，请勿传播</a:t>
            </a:r>
          </a:p>
        </p:txBody>
      </p:sp>
      <p:sp>
        <p:nvSpPr>
          <p:cNvPr id="51203" name="Rectangle 2">
            <a:extLst>
              <a:ext uri="{FF2B5EF4-FFF2-40B4-BE49-F238E27FC236}">
                <a16:creationId xmlns:a16="http://schemas.microsoft.com/office/drawing/2014/main" id="{B8079C73-18C7-429E-A0AD-67D187E53771}"/>
              </a:ext>
            </a:extLst>
          </p:cNvPr>
          <p:cNvSpPr>
            <a:spLocks noGrp="1" noChangeArrowheads="1"/>
          </p:cNvSpPr>
          <p:nvPr>
            <p:ph type="body" idx="1"/>
          </p:nvPr>
        </p:nvSpPr>
        <p:spPr>
          <a:xfrm>
            <a:off x="179512" y="557214"/>
            <a:ext cx="8915400" cy="1905000"/>
          </a:xfrm>
        </p:spPr>
        <p:txBody>
          <a:bodyPr/>
          <a:lstStyle/>
          <a:p>
            <a:pPr algn="just">
              <a:spcBef>
                <a:spcPct val="0"/>
              </a:spcBef>
              <a:buClr>
                <a:srgbClr val="0000FF"/>
              </a:buClr>
              <a:buFontTx/>
              <a:buNone/>
            </a:pPr>
            <a:r>
              <a:rPr lang="en-US" altLang="zh-CN" sz="2800" dirty="0">
                <a:solidFill>
                  <a:srgbClr val="FFC000"/>
                </a:solidFill>
                <a:latin typeface="Times New Roman" panose="02020603050405020304" pitchFamily="18" charset="0"/>
                <a:ea typeface="楷体_GB2312" pitchFamily="49" charset="-122"/>
              </a:rPr>
              <a:t>(9) </a:t>
            </a:r>
            <a:r>
              <a:rPr lang="zh-CN" altLang="en-US" sz="2800" dirty="0">
                <a:solidFill>
                  <a:srgbClr val="FFC000"/>
                </a:solidFill>
                <a:latin typeface="Times New Roman" panose="02020603050405020304" pitchFamily="18" charset="0"/>
                <a:ea typeface="楷体_GB2312" pitchFamily="49" charset="-122"/>
              </a:rPr>
              <a:t>包</a:t>
            </a:r>
            <a:r>
              <a:rPr lang="en-US" altLang="zh-CN" sz="2800" dirty="0">
                <a:solidFill>
                  <a:srgbClr val="FFC000"/>
                </a:solidFill>
                <a:latin typeface="Times New Roman" panose="02020603050405020304" pitchFamily="18" charset="0"/>
                <a:ea typeface="楷体_GB2312" pitchFamily="49" charset="-122"/>
              </a:rPr>
              <a:t>(package)</a:t>
            </a:r>
            <a:r>
              <a:rPr lang="zh-CN" altLang="en-US" sz="2800" dirty="0">
                <a:solidFill>
                  <a:srgbClr val="FFC000"/>
                </a:solidFill>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是将许多类集合成一个更高层次的单位，形成一个高内聚、低耦合的类的集合。</a:t>
            </a:r>
          </a:p>
          <a:p>
            <a:pPr algn="just">
              <a:spcBef>
                <a:spcPct val="0"/>
              </a:spcBef>
              <a:buClr>
                <a:srgbClr val="0000FF"/>
              </a:buClr>
              <a:buFontTx/>
              <a:buChar char="•"/>
            </a:pPr>
            <a:r>
              <a:rPr lang="zh-CN" altLang="en-US" sz="2800" dirty="0">
                <a:solidFill>
                  <a:srgbClr val="66FF33"/>
                </a:solidFill>
                <a:latin typeface="Times New Roman" panose="02020603050405020304" pitchFamily="18" charset="0"/>
                <a:ea typeface="楷体_GB2312" pitchFamily="49" charset="-122"/>
              </a:rPr>
              <a:t>不仅是类</a:t>
            </a:r>
            <a:r>
              <a:rPr lang="zh-CN" altLang="en-US" sz="2800" dirty="0">
                <a:latin typeface="Times New Roman" panose="02020603050405020304" pitchFamily="18" charset="0"/>
                <a:ea typeface="楷体_GB2312" pitchFamily="49" charset="-122"/>
              </a:rPr>
              <a:t>，任何模型元素都运用包的机制。最有用的和强调最多的启发性原则就是依赖。 </a:t>
            </a:r>
          </a:p>
        </p:txBody>
      </p:sp>
      <p:sp>
        <p:nvSpPr>
          <p:cNvPr id="51204" name="Rectangle 3">
            <a:extLst>
              <a:ext uri="{FF2B5EF4-FFF2-40B4-BE49-F238E27FC236}">
                <a16:creationId xmlns:a16="http://schemas.microsoft.com/office/drawing/2014/main" id="{6A5B56A1-D165-4833-852B-013774FDC47B}"/>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1205" name="Rectangle 4">
            <a:extLst>
              <a:ext uri="{FF2B5EF4-FFF2-40B4-BE49-F238E27FC236}">
                <a16:creationId xmlns:a16="http://schemas.microsoft.com/office/drawing/2014/main" id="{BCEE4BE1-B7AA-4ABB-A992-05F76FBAFE4D}"/>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1206" name="Rectangle 5">
            <a:extLst>
              <a:ext uri="{FF2B5EF4-FFF2-40B4-BE49-F238E27FC236}">
                <a16:creationId xmlns:a16="http://schemas.microsoft.com/office/drawing/2014/main" id="{A30C496E-8834-4206-B23A-FBC6B476BEC1}"/>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1207" name="Rectangle 6">
            <a:extLst>
              <a:ext uri="{FF2B5EF4-FFF2-40B4-BE49-F238E27FC236}">
                <a16:creationId xmlns:a16="http://schemas.microsoft.com/office/drawing/2014/main" id="{2407E89E-C049-4C93-BA12-168430E4CA0B}"/>
              </a:ext>
            </a:extLst>
          </p:cNvPr>
          <p:cNvSpPr>
            <a:spLocks noChangeArrowheads="1"/>
          </p:cNvSpPr>
          <p:nvPr/>
        </p:nvSpPr>
        <p:spPr bwMode="auto">
          <a:xfrm>
            <a:off x="3300413" y="2100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pic>
        <p:nvPicPr>
          <p:cNvPr id="2" name="图片 1">
            <a:extLst>
              <a:ext uri="{FF2B5EF4-FFF2-40B4-BE49-F238E27FC236}">
                <a16:creationId xmlns:a16="http://schemas.microsoft.com/office/drawing/2014/main" id="{A3602C49-4867-44BF-A7A3-E252D348550A}"/>
              </a:ext>
            </a:extLst>
          </p:cNvPr>
          <p:cNvPicPr>
            <a:picLocks noChangeAspect="1"/>
          </p:cNvPicPr>
          <p:nvPr/>
        </p:nvPicPr>
        <p:blipFill>
          <a:blip r:embed="rId2"/>
          <a:stretch>
            <a:fillRect/>
          </a:stretch>
        </p:blipFill>
        <p:spPr>
          <a:xfrm>
            <a:off x="1073883" y="2560819"/>
            <a:ext cx="7072434" cy="4150258"/>
          </a:xfrm>
          <a:prstGeom prst="rect">
            <a:avLst/>
          </a:prstGeom>
        </p:spPr>
      </p:pic>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a:extLst>
              <a:ext uri="{FF2B5EF4-FFF2-40B4-BE49-F238E27FC236}">
                <a16:creationId xmlns:a16="http://schemas.microsoft.com/office/drawing/2014/main" id="{B299B93F-531F-430C-9AE4-2ABCC69C1DFE}"/>
              </a:ext>
            </a:extLst>
          </p:cNvPr>
          <p:cNvSpPr>
            <a:spLocks noGrp="1"/>
          </p:cNvSpPr>
          <p:nvPr>
            <p:ph type="ftr" sz="quarter" idx="10"/>
          </p:nvPr>
        </p:nvSpPr>
        <p:spPr/>
        <p:txBody>
          <a:bodyPr/>
          <a:lstStyle/>
          <a:p>
            <a:pPr>
              <a:defRPr/>
            </a:pPr>
            <a:r>
              <a:rPr lang="zh-CN" altLang="en-US"/>
              <a:t>个人成果，妥善保存，请勿传播</a:t>
            </a:r>
          </a:p>
        </p:txBody>
      </p:sp>
      <p:sp>
        <p:nvSpPr>
          <p:cNvPr id="52227" name="Rectangle 2">
            <a:extLst>
              <a:ext uri="{FF2B5EF4-FFF2-40B4-BE49-F238E27FC236}">
                <a16:creationId xmlns:a16="http://schemas.microsoft.com/office/drawing/2014/main" id="{101CA443-1453-49C5-92CC-D176E5348C0B}"/>
              </a:ext>
            </a:extLst>
          </p:cNvPr>
          <p:cNvSpPr>
            <a:spLocks noGrp="1" noChangeArrowheads="1"/>
          </p:cNvSpPr>
          <p:nvPr>
            <p:ph type="body" idx="1"/>
          </p:nvPr>
        </p:nvSpPr>
        <p:spPr>
          <a:xfrm>
            <a:off x="857250" y="1989138"/>
            <a:ext cx="8143875" cy="4583112"/>
          </a:xfrm>
        </p:spPr>
        <p:txBody>
          <a:bodyPr/>
          <a:lstStyle/>
          <a:p>
            <a:pPr>
              <a:lnSpc>
                <a:spcPct val="150000"/>
              </a:lnSpc>
              <a:spcBef>
                <a:spcPct val="0"/>
              </a:spcBef>
              <a:buClr>
                <a:srgbClr val="0000FF"/>
              </a:buClr>
              <a:buFontTx/>
              <a:buChar char="•"/>
            </a:pPr>
            <a:r>
              <a:rPr lang="zh-CN" altLang="en-US" sz="3000">
                <a:solidFill>
                  <a:srgbClr val="FFC000"/>
                </a:solidFill>
                <a:latin typeface="仿宋_GB2312" panose="02010609030101010101" pitchFamily="49" charset="-122"/>
                <a:ea typeface="楷体_GB2312" pitchFamily="49" charset="-122"/>
              </a:rPr>
              <a:t>包图：</a:t>
            </a:r>
            <a:r>
              <a:rPr lang="zh-CN" altLang="en-US" sz="3000">
                <a:latin typeface="仿宋_GB2312" panose="02010609030101010101" pitchFamily="49" charset="-122"/>
                <a:ea typeface="楷体_GB2312" pitchFamily="49" charset="-122"/>
              </a:rPr>
              <a:t>显示类的包以及这些包之间的依赖关系。有时还显示包和包之间的继承关系和组成关系。</a:t>
            </a:r>
          </a:p>
          <a:p>
            <a:pPr algn="just">
              <a:lnSpc>
                <a:spcPct val="150000"/>
              </a:lnSpc>
              <a:spcBef>
                <a:spcPct val="0"/>
              </a:spcBef>
              <a:buClr>
                <a:srgbClr val="0000FF"/>
              </a:buClr>
              <a:buFontTx/>
              <a:buChar char="•"/>
            </a:pPr>
            <a:r>
              <a:rPr lang="zh-CN" altLang="en-US" sz="3000">
                <a:solidFill>
                  <a:srgbClr val="66FF33"/>
                </a:solidFill>
                <a:latin typeface="仿宋_GB2312" panose="02010609030101010101" pitchFamily="49" charset="-122"/>
                <a:ea typeface="楷体_GB2312" pitchFamily="49" charset="-122"/>
              </a:rPr>
              <a:t>包的依赖和继承</a:t>
            </a:r>
          </a:p>
          <a:p>
            <a:pPr algn="just">
              <a:lnSpc>
                <a:spcPct val="150000"/>
              </a:lnSpc>
              <a:spcBef>
                <a:spcPct val="0"/>
              </a:spcBef>
              <a:buClr>
                <a:srgbClr val="0000FF"/>
              </a:buClr>
              <a:buFontTx/>
              <a:buChar char="•"/>
            </a:pPr>
            <a:r>
              <a:rPr lang="zh-CN" altLang="en-US" sz="3000">
                <a:solidFill>
                  <a:srgbClr val="66FF33"/>
                </a:solidFill>
                <a:latin typeface="仿宋_GB2312" panose="02010609030101010101" pitchFamily="49" charset="-122"/>
                <a:ea typeface="楷体_GB2312" pitchFamily="49" charset="-122"/>
              </a:rPr>
              <a:t>包主要元素</a:t>
            </a:r>
            <a:endParaRPr lang="en-US" altLang="zh-CN" sz="3000">
              <a:latin typeface="仿宋_GB2312" panose="02010609030101010101" pitchFamily="49" charset="-122"/>
              <a:ea typeface="楷体_GB2312" pitchFamily="49" charset="-122"/>
            </a:endParaRPr>
          </a:p>
          <a:p>
            <a:pPr lvl="1" algn="just">
              <a:lnSpc>
                <a:spcPct val="150000"/>
              </a:lnSpc>
              <a:spcBef>
                <a:spcPct val="0"/>
              </a:spcBef>
              <a:buClr>
                <a:srgbClr val="0000FF"/>
              </a:buClr>
              <a:buFontTx/>
              <a:buChar char="•"/>
            </a:pPr>
            <a:r>
              <a:rPr lang="zh-CN" altLang="en-US" sz="2600">
                <a:latin typeface="仿宋_GB2312" panose="02010609030101010101" pitchFamily="49" charset="-122"/>
                <a:ea typeface="楷体_GB2312" pitchFamily="49" charset="-122"/>
              </a:rPr>
              <a:t>其他包、类、接口、构件、节点、协作、用例和图</a:t>
            </a:r>
            <a:r>
              <a:rPr lang="zh-CN" altLang="en-US" sz="2600">
                <a:solidFill>
                  <a:schemeClr val="accent1"/>
                </a:solidFill>
                <a:latin typeface="仿宋_GB2312" panose="02010609030101010101" pitchFamily="49" charset="-122"/>
                <a:ea typeface="楷体_GB2312" pitchFamily="49" charset="-122"/>
              </a:rPr>
              <a:t>。</a:t>
            </a:r>
          </a:p>
        </p:txBody>
      </p:sp>
      <p:sp>
        <p:nvSpPr>
          <p:cNvPr id="52228" name="Rectangle 3">
            <a:extLst>
              <a:ext uri="{FF2B5EF4-FFF2-40B4-BE49-F238E27FC236}">
                <a16:creationId xmlns:a16="http://schemas.microsoft.com/office/drawing/2014/main" id="{622BEB9F-2BB8-4F57-B5C9-0750500468C1}"/>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2229" name="Rectangle 4">
            <a:extLst>
              <a:ext uri="{FF2B5EF4-FFF2-40B4-BE49-F238E27FC236}">
                <a16:creationId xmlns:a16="http://schemas.microsoft.com/office/drawing/2014/main" id="{7ED18F3A-0EC5-422F-92BF-7CDF374A6AE3}"/>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2230" name="Rectangle 5">
            <a:extLst>
              <a:ext uri="{FF2B5EF4-FFF2-40B4-BE49-F238E27FC236}">
                <a16:creationId xmlns:a16="http://schemas.microsoft.com/office/drawing/2014/main" id="{84E74126-4A98-44F8-8F20-81387584AC95}"/>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2231" name="Rectangle 6">
            <a:extLst>
              <a:ext uri="{FF2B5EF4-FFF2-40B4-BE49-F238E27FC236}">
                <a16:creationId xmlns:a16="http://schemas.microsoft.com/office/drawing/2014/main" id="{5781D00E-7ADA-4AD6-BBB2-A7F66CD56765}"/>
              </a:ext>
            </a:extLst>
          </p:cNvPr>
          <p:cNvSpPr>
            <a:spLocks noChangeArrowheads="1"/>
          </p:cNvSpPr>
          <p:nvPr/>
        </p:nvSpPr>
        <p:spPr bwMode="auto">
          <a:xfrm>
            <a:off x="3300413" y="2100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2232" name="Text Box 7">
            <a:extLst>
              <a:ext uri="{FF2B5EF4-FFF2-40B4-BE49-F238E27FC236}">
                <a16:creationId xmlns:a16="http://schemas.microsoft.com/office/drawing/2014/main" id="{D287A4EA-52FA-443A-81AC-255214CF6175}"/>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790A529A-6C25-435E-ACD8-0A706551665E}"/>
              </a:ext>
            </a:extLst>
          </p:cNvPr>
          <p:cNvSpPr>
            <a:spLocks noGrp="1"/>
          </p:cNvSpPr>
          <p:nvPr>
            <p:ph type="ftr" sz="quarter" idx="10"/>
          </p:nvPr>
        </p:nvSpPr>
        <p:spPr/>
        <p:txBody>
          <a:bodyPr/>
          <a:lstStyle/>
          <a:p>
            <a:pPr>
              <a:defRPr/>
            </a:pPr>
            <a:r>
              <a:rPr lang="zh-CN" altLang="en-US"/>
              <a:t>个人成果，妥善保存，请勿传播</a:t>
            </a:r>
          </a:p>
        </p:txBody>
      </p:sp>
      <p:sp>
        <p:nvSpPr>
          <p:cNvPr id="1013762" name="Rectangle 2">
            <a:extLst>
              <a:ext uri="{FF2B5EF4-FFF2-40B4-BE49-F238E27FC236}">
                <a16:creationId xmlns:a16="http://schemas.microsoft.com/office/drawing/2014/main" id="{2471C46C-F159-4273-AC3F-654AE84D428C}"/>
              </a:ext>
            </a:extLst>
          </p:cNvPr>
          <p:cNvSpPr>
            <a:spLocks noGrp="1" noChangeArrowheads="1"/>
          </p:cNvSpPr>
          <p:nvPr>
            <p:ph type="title"/>
          </p:nvPr>
        </p:nvSpPr>
        <p:spPr>
          <a:xfrm>
            <a:off x="304800" y="228600"/>
            <a:ext cx="2438400" cy="685800"/>
          </a:xfrm>
        </p:spPr>
        <p:txBody>
          <a:bodyPr/>
          <a:lstStyle/>
          <a:p>
            <a:pPr eaLnBrk="1" hangingPunct="1">
              <a:defRPr/>
            </a:pPr>
            <a:r>
              <a:rPr lang="zh-CN" altLang="en-US" sz="3600" b="0">
                <a:solidFill>
                  <a:srgbClr val="FF6600"/>
                </a:solidFill>
                <a:ea typeface="隶书" pitchFamily="49" charset="-122"/>
              </a:rPr>
              <a:t>包图</a:t>
            </a:r>
            <a:endParaRPr lang="zh-CN" altLang="en-US" b="0">
              <a:solidFill>
                <a:srgbClr val="FF6600"/>
              </a:solidFill>
            </a:endParaRPr>
          </a:p>
        </p:txBody>
      </p:sp>
      <p:sp>
        <p:nvSpPr>
          <p:cNvPr id="53253" name="Text Box 4">
            <a:extLst>
              <a:ext uri="{FF2B5EF4-FFF2-40B4-BE49-F238E27FC236}">
                <a16:creationId xmlns:a16="http://schemas.microsoft.com/office/drawing/2014/main" id="{998D1793-D78E-44FF-B68D-C2C0EB3B910E}"/>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pic>
        <p:nvPicPr>
          <p:cNvPr id="2" name="图片 1">
            <a:extLst>
              <a:ext uri="{FF2B5EF4-FFF2-40B4-BE49-F238E27FC236}">
                <a16:creationId xmlns:a16="http://schemas.microsoft.com/office/drawing/2014/main" id="{C3E66004-D222-4B67-85E9-6CFE8C7E8D86}"/>
              </a:ext>
            </a:extLst>
          </p:cNvPr>
          <p:cNvPicPr>
            <a:picLocks noChangeAspect="1"/>
          </p:cNvPicPr>
          <p:nvPr/>
        </p:nvPicPr>
        <p:blipFill>
          <a:blip r:embed="rId2"/>
          <a:stretch>
            <a:fillRect/>
          </a:stretch>
        </p:blipFill>
        <p:spPr>
          <a:xfrm>
            <a:off x="539552" y="980728"/>
            <a:ext cx="7621524" cy="5335524"/>
          </a:xfrm>
          <a:prstGeom prst="rect">
            <a:avLst/>
          </a:prstGeom>
        </p:spPr>
      </p:pic>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a:extLst>
              <a:ext uri="{FF2B5EF4-FFF2-40B4-BE49-F238E27FC236}">
                <a16:creationId xmlns:a16="http://schemas.microsoft.com/office/drawing/2014/main" id="{06859C12-4123-43C2-94B7-E9F22CFA2C44}"/>
              </a:ext>
            </a:extLst>
          </p:cNvPr>
          <p:cNvSpPr>
            <a:spLocks noGrp="1"/>
          </p:cNvSpPr>
          <p:nvPr>
            <p:ph type="ftr" sz="quarter" idx="10"/>
          </p:nvPr>
        </p:nvSpPr>
        <p:spPr/>
        <p:txBody>
          <a:bodyPr/>
          <a:lstStyle/>
          <a:p>
            <a:pPr>
              <a:defRPr/>
            </a:pPr>
            <a:r>
              <a:rPr lang="zh-CN" altLang="en-US"/>
              <a:t>个人成果，妥善保存，请勿传播</a:t>
            </a:r>
          </a:p>
        </p:txBody>
      </p:sp>
      <p:sp>
        <p:nvSpPr>
          <p:cNvPr id="54275" name="Rectangle 2">
            <a:extLst>
              <a:ext uri="{FF2B5EF4-FFF2-40B4-BE49-F238E27FC236}">
                <a16:creationId xmlns:a16="http://schemas.microsoft.com/office/drawing/2014/main" id="{DB16F299-3102-4F9F-960C-645DC4189566}"/>
              </a:ext>
            </a:extLst>
          </p:cNvPr>
          <p:cNvSpPr>
            <a:spLocks noGrp="1" noChangeArrowheads="1"/>
          </p:cNvSpPr>
          <p:nvPr>
            <p:ph type="body" idx="1"/>
          </p:nvPr>
        </p:nvSpPr>
        <p:spPr>
          <a:xfrm>
            <a:off x="152400" y="1412875"/>
            <a:ext cx="8915400" cy="5445125"/>
          </a:xfrm>
        </p:spPr>
        <p:txBody>
          <a:bodyPr/>
          <a:lstStyle/>
          <a:p>
            <a:pPr>
              <a:lnSpc>
                <a:spcPct val="90000"/>
              </a:lnSpc>
              <a:spcBef>
                <a:spcPct val="0"/>
              </a:spcBef>
              <a:buClr>
                <a:srgbClr val="0000FF"/>
              </a:buClr>
              <a:buFontTx/>
              <a:buChar char="•"/>
            </a:pPr>
            <a:endParaRPr lang="en-US" altLang="zh-CN" sz="3000">
              <a:latin typeface="仿宋_GB2312" panose="02010609030101010101" pitchFamily="49" charset="-122"/>
              <a:ea typeface="楷体_GB2312" pitchFamily="49" charset="-122"/>
            </a:endParaRPr>
          </a:p>
          <a:p>
            <a:pPr algn="just">
              <a:lnSpc>
                <a:spcPct val="90000"/>
              </a:lnSpc>
              <a:spcBef>
                <a:spcPct val="0"/>
              </a:spcBef>
              <a:buClr>
                <a:srgbClr val="0000FF"/>
              </a:buClr>
              <a:buFontTx/>
              <a:buNone/>
            </a:pPr>
            <a:r>
              <a:rPr lang="zh-CN" altLang="en-US" sz="3000">
                <a:solidFill>
                  <a:srgbClr val="FF9900"/>
                </a:solidFill>
                <a:latin typeface="仿宋_GB2312" panose="02010609030101010101" pitchFamily="49" charset="-122"/>
                <a:ea typeface="楷体_GB2312" pitchFamily="49" charset="-122"/>
              </a:rPr>
              <a:t>使用类图的建议</a:t>
            </a:r>
          </a:p>
          <a:p>
            <a:pPr algn="just">
              <a:lnSpc>
                <a:spcPct val="90000"/>
              </a:lnSpc>
              <a:spcBef>
                <a:spcPct val="0"/>
              </a:spcBef>
              <a:buClr>
                <a:srgbClr val="0000FF"/>
              </a:buClr>
              <a:buFontTx/>
              <a:buChar char="•"/>
            </a:pPr>
            <a:r>
              <a:rPr lang="zh-CN" altLang="en-US" sz="3000">
                <a:latin typeface="仿宋_GB2312" panose="02010609030101010101" pitchFamily="49" charset="-122"/>
                <a:ea typeface="楷体_GB2312" pitchFamily="49" charset="-122"/>
              </a:rPr>
              <a:t>不要试图使用所有的符号。从简单的开始，例如，类、关联、属性和继承等概念。有些符号仅用于特殊的场合和方法中，只有当需要时才去使用。</a:t>
            </a:r>
          </a:p>
          <a:p>
            <a:pPr algn="just">
              <a:lnSpc>
                <a:spcPct val="90000"/>
              </a:lnSpc>
              <a:spcBef>
                <a:spcPct val="0"/>
              </a:spcBef>
              <a:buClr>
                <a:srgbClr val="0000FF"/>
              </a:buClr>
              <a:buFontTx/>
              <a:buChar char="•"/>
            </a:pPr>
            <a:r>
              <a:rPr lang="zh-CN" altLang="en-US" sz="3000">
                <a:latin typeface="仿宋_GB2312" panose="02010609030101010101" pitchFamily="49" charset="-122"/>
                <a:ea typeface="楷体_GB2312" pitchFamily="49" charset="-122"/>
              </a:rPr>
              <a:t>根据项目开发的不同阶段，用正确的观点来画类图</a:t>
            </a:r>
          </a:p>
          <a:p>
            <a:pPr lvl="1" algn="just">
              <a:spcBef>
                <a:spcPct val="0"/>
              </a:spcBef>
              <a:buClr>
                <a:srgbClr val="0000FF"/>
              </a:buClr>
              <a:buFontTx/>
              <a:buChar char="•"/>
            </a:pPr>
            <a:r>
              <a:rPr lang="zh-CN" altLang="en-US" sz="2600">
                <a:latin typeface="仿宋_GB2312" panose="02010609030101010101" pitchFamily="49" charset="-122"/>
                <a:ea typeface="楷体_GB2312" pitchFamily="49" charset="-122"/>
              </a:rPr>
              <a:t>分析阶段，画</a:t>
            </a:r>
            <a:r>
              <a:rPr lang="zh-CN" altLang="en-US" sz="2600">
                <a:solidFill>
                  <a:srgbClr val="66FF33"/>
                </a:solidFill>
                <a:latin typeface="仿宋_GB2312" panose="02010609030101010101" pitchFamily="49" charset="-122"/>
                <a:ea typeface="楷体_GB2312" pitchFamily="49" charset="-122"/>
              </a:rPr>
              <a:t>概念层类图</a:t>
            </a:r>
          </a:p>
          <a:p>
            <a:pPr lvl="1" algn="just">
              <a:spcBef>
                <a:spcPct val="0"/>
              </a:spcBef>
              <a:buClr>
                <a:srgbClr val="0000FF"/>
              </a:buClr>
              <a:buFontTx/>
              <a:buChar char="•"/>
            </a:pPr>
            <a:r>
              <a:rPr lang="zh-CN" altLang="en-US" sz="2600">
                <a:latin typeface="仿宋_GB2312" panose="02010609030101010101" pitchFamily="49" charset="-122"/>
                <a:ea typeface="楷体_GB2312" pitchFamily="49" charset="-122"/>
              </a:rPr>
              <a:t>软件设计时，画</a:t>
            </a:r>
            <a:r>
              <a:rPr lang="zh-CN" altLang="en-US" sz="2600">
                <a:solidFill>
                  <a:srgbClr val="66FF33"/>
                </a:solidFill>
                <a:latin typeface="仿宋_GB2312" panose="02010609030101010101" pitchFamily="49" charset="-122"/>
                <a:ea typeface="楷体_GB2312" pitchFamily="49" charset="-122"/>
              </a:rPr>
              <a:t>说明层类图</a:t>
            </a:r>
          </a:p>
          <a:p>
            <a:pPr lvl="1" algn="just">
              <a:spcBef>
                <a:spcPct val="0"/>
              </a:spcBef>
              <a:buClr>
                <a:srgbClr val="0000FF"/>
              </a:buClr>
              <a:buFontTx/>
              <a:buChar char="•"/>
            </a:pPr>
            <a:r>
              <a:rPr lang="zh-CN" altLang="en-US" sz="2600">
                <a:latin typeface="仿宋_GB2312" panose="02010609030101010101" pitchFamily="49" charset="-122"/>
                <a:ea typeface="楷体_GB2312" pitchFamily="49" charset="-122"/>
              </a:rPr>
              <a:t>考察某个特定的实现技术时，应画</a:t>
            </a:r>
            <a:r>
              <a:rPr lang="zh-CN" altLang="en-US" sz="2600">
                <a:solidFill>
                  <a:srgbClr val="66FF33"/>
                </a:solidFill>
                <a:latin typeface="仿宋_GB2312" panose="02010609030101010101" pitchFamily="49" charset="-122"/>
                <a:ea typeface="楷体_GB2312" pitchFamily="49" charset="-122"/>
              </a:rPr>
              <a:t>实现层类图</a:t>
            </a:r>
            <a:endParaRPr lang="zh-CN" altLang="en-US" sz="2600">
              <a:latin typeface="仿宋_GB2312" panose="02010609030101010101" pitchFamily="49" charset="-122"/>
              <a:ea typeface="楷体_GB2312" pitchFamily="49" charset="-122"/>
            </a:endParaRPr>
          </a:p>
          <a:p>
            <a:pPr algn="just">
              <a:spcBef>
                <a:spcPct val="0"/>
              </a:spcBef>
              <a:buClr>
                <a:srgbClr val="0000FF"/>
              </a:buClr>
              <a:buFontTx/>
              <a:buChar char="•"/>
            </a:pPr>
            <a:r>
              <a:rPr lang="zh-CN" altLang="en-US" sz="3000">
                <a:latin typeface="仿宋_GB2312" panose="02010609030101010101" pitchFamily="49" charset="-122"/>
                <a:ea typeface="楷体_GB2312" pitchFamily="49" charset="-122"/>
              </a:rPr>
              <a:t>不要为每个事物都画一个模型，应该把精力放在关键的领域。</a:t>
            </a:r>
            <a:r>
              <a:rPr lang="zh-CN" altLang="en-US" sz="3000">
                <a:solidFill>
                  <a:srgbClr val="FF9900"/>
                </a:solidFill>
                <a:latin typeface="仿宋_GB2312" panose="02010609030101010101" pitchFamily="49" charset="-122"/>
                <a:ea typeface="楷体_GB2312" pitchFamily="49" charset="-122"/>
              </a:rPr>
              <a:t>最好只画几张较为关键的图</a:t>
            </a:r>
            <a:r>
              <a:rPr lang="zh-CN" altLang="en-US" sz="3000">
                <a:latin typeface="仿宋_GB2312" panose="02010609030101010101" pitchFamily="49" charset="-122"/>
                <a:ea typeface="楷体_GB2312" pitchFamily="49" charset="-122"/>
              </a:rPr>
              <a:t>，经常使用并不断更新修改。</a:t>
            </a:r>
          </a:p>
        </p:txBody>
      </p:sp>
      <p:sp>
        <p:nvSpPr>
          <p:cNvPr id="54276" name="Rectangle 3">
            <a:extLst>
              <a:ext uri="{FF2B5EF4-FFF2-40B4-BE49-F238E27FC236}">
                <a16:creationId xmlns:a16="http://schemas.microsoft.com/office/drawing/2014/main" id="{8F2480D3-EDFF-44FE-ACD0-8CA8B7126481}"/>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4277" name="Rectangle 4">
            <a:extLst>
              <a:ext uri="{FF2B5EF4-FFF2-40B4-BE49-F238E27FC236}">
                <a16:creationId xmlns:a16="http://schemas.microsoft.com/office/drawing/2014/main" id="{5CEEB168-7FD4-4CAE-B3DB-8EDF7478628A}"/>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4278" name="Rectangle 5">
            <a:extLst>
              <a:ext uri="{FF2B5EF4-FFF2-40B4-BE49-F238E27FC236}">
                <a16:creationId xmlns:a16="http://schemas.microsoft.com/office/drawing/2014/main" id="{B84B8109-B7F6-4647-BC5E-381485CE49DC}"/>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4279" name="Rectangle 6">
            <a:extLst>
              <a:ext uri="{FF2B5EF4-FFF2-40B4-BE49-F238E27FC236}">
                <a16:creationId xmlns:a16="http://schemas.microsoft.com/office/drawing/2014/main" id="{F80199CB-7EDD-4A78-92DC-4B709031E269}"/>
              </a:ext>
            </a:extLst>
          </p:cNvPr>
          <p:cNvSpPr>
            <a:spLocks noChangeArrowheads="1"/>
          </p:cNvSpPr>
          <p:nvPr/>
        </p:nvSpPr>
        <p:spPr bwMode="auto">
          <a:xfrm>
            <a:off x="3300413" y="2100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4280" name="Text Box 7">
            <a:extLst>
              <a:ext uri="{FF2B5EF4-FFF2-40B4-BE49-F238E27FC236}">
                <a16:creationId xmlns:a16="http://schemas.microsoft.com/office/drawing/2014/main" id="{FB2D8081-1CA1-425A-81D8-82603132A195}"/>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页脚占位符 3">
            <a:extLst>
              <a:ext uri="{FF2B5EF4-FFF2-40B4-BE49-F238E27FC236}">
                <a16:creationId xmlns:a16="http://schemas.microsoft.com/office/drawing/2014/main" id="{23A7E402-8CF4-4097-8F0B-531E05057165}"/>
              </a:ext>
            </a:extLst>
          </p:cNvPr>
          <p:cNvSpPr>
            <a:spLocks noGrp="1"/>
          </p:cNvSpPr>
          <p:nvPr>
            <p:ph type="ftr" sz="quarter" idx="10"/>
          </p:nvPr>
        </p:nvSpPr>
        <p:spPr/>
        <p:txBody>
          <a:bodyPr/>
          <a:lstStyle/>
          <a:p>
            <a:pPr>
              <a:defRPr/>
            </a:pPr>
            <a:r>
              <a:rPr lang="zh-CN" altLang="en-US"/>
              <a:t>个人成果，妥善保存，请勿传播</a:t>
            </a:r>
          </a:p>
        </p:txBody>
      </p:sp>
      <p:sp>
        <p:nvSpPr>
          <p:cNvPr id="55299" name="Rectangle 2">
            <a:extLst>
              <a:ext uri="{FF2B5EF4-FFF2-40B4-BE49-F238E27FC236}">
                <a16:creationId xmlns:a16="http://schemas.microsoft.com/office/drawing/2014/main" id="{3D633E35-2025-4001-AD50-4501D56C0776}"/>
              </a:ext>
            </a:extLst>
          </p:cNvPr>
          <p:cNvSpPr>
            <a:spLocks noGrp="1" noChangeArrowheads="1"/>
          </p:cNvSpPr>
          <p:nvPr>
            <p:ph type="body" idx="1"/>
          </p:nvPr>
        </p:nvSpPr>
        <p:spPr>
          <a:xfrm>
            <a:off x="228600" y="1989138"/>
            <a:ext cx="8915400" cy="4083050"/>
          </a:xfrm>
        </p:spPr>
        <p:txBody>
          <a:bodyPr/>
          <a:lstStyle/>
          <a:p>
            <a:pPr algn="just">
              <a:spcBef>
                <a:spcPct val="0"/>
              </a:spcBef>
              <a:buClr>
                <a:srgbClr val="0000FF"/>
              </a:buClr>
              <a:buFontTx/>
              <a:buChar char="•"/>
            </a:pPr>
            <a:r>
              <a:rPr lang="zh-CN" altLang="en-US" sz="2800">
                <a:latin typeface="楷体_GB2312" pitchFamily="49" charset="-122"/>
                <a:ea typeface="楷体_GB2312" pitchFamily="49" charset="-122"/>
              </a:rPr>
              <a:t>使用类图的最大危险是过早地陷入实现细节。应该将重点放在概念层和说明层。</a:t>
            </a:r>
          </a:p>
          <a:p>
            <a:pPr algn="just">
              <a:spcBef>
                <a:spcPct val="0"/>
              </a:spcBef>
              <a:buClr>
                <a:srgbClr val="0000FF"/>
              </a:buClr>
              <a:buFontTx/>
              <a:buChar char="•"/>
            </a:pPr>
            <a:r>
              <a:rPr lang="zh-CN" altLang="en-US" sz="2800">
                <a:latin typeface="楷体_GB2312" pitchFamily="49" charset="-122"/>
                <a:ea typeface="楷体_GB2312" pitchFamily="49" charset="-122"/>
              </a:rPr>
              <a:t>模型和模型中的元素是否有清楚的目的和职责</a:t>
            </a:r>
            <a:r>
              <a:rPr lang="en-US" altLang="zh-CN" sz="2800">
                <a:latin typeface="楷体_GB2312" pitchFamily="49" charset="-122"/>
                <a:ea typeface="楷体_GB2312" pitchFamily="49" charset="-122"/>
              </a:rPr>
              <a:t>(OOD</a:t>
            </a:r>
            <a:r>
              <a:rPr lang="zh-CN" altLang="en-US" sz="2800">
                <a:latin typeface="楷体_GB2312" pitchFamily="49" charset="-122"/>
                <a:ea typeface="楷体_GB2312" pitchFamily="49" charset="-122"/>
              </a:rPr>
              <a:t>中系统功能最终是分配到每个类的操作上实现的，这个机制叫</a:t>
            </a:r>
            <a:r>
              <a:rPr lang="zh-CN" altLang="en-US" sz="2800">
                <a:solidFill>
                  <a:srgbClr val="66FF33"/>
                </a:solidFill>
                <a:latin typeface="楷体_GB2312" pitchFamily="49" charset="-122"/>
                <a:ea typeface="楷体_GB2312" pitchFamily="49" charset="-122"/>
              </a:rPr>
              <a:t>职责分配</a:t>
            </a:r>
            <a:r>
              <a:rPr lang="en-US" altLang="zh-CN" sz="2800">
                <a:latin typeface="楷体_GB2312" pitchFamily="49" charset="-122"/>
                <a:ea typeface="楷体_GB2312" pitchFamily="49" charset="-122"/>
              </a:rPr>
              <a:t>)</a:t>
            </a:r>
            <a:r>
              <a:rPr lang="zh-CN" altLang="en-US" sz="2800">
                <a:latin typeface="楷体_GB2312" pitchFamily="49" charset="-122"/>
                <a:ea typeface="楷体_GB2312" pitchFamily="49" charset="-122"/>
              </a:rPr>
              <a:t>。</a:t>
            </a:r>
          </a:p>
          <a:p>
            <a:pPr algn="just">
              <a:spcBef>
                <a:spcPct val="0"/>
              </a:spcBef>
              <a:buClr>
                <a:srgbClr val="0000FF"/>
              </a:buClr>
              <a:buFontTx/>
              <a:buChar char="•"/>
            </a:pPr>
            <a:r>
              <a:rPr lang="zh-CN" altLang="en-US" sz="2800">
                <a:latin typeface="楷体_GB2312" pitchFamily="49" charset="-122"/>
                <a:ea typeface="楷体_GB2312" pitchFamily="49" charset="-122"/>
              </a:rPr>
              <a:t>模型和模型元素的大小是否适中。过于复杂的模型和模型元素是很难生存的，应将其分解成几个相互合作的部分。</a:t>
            </a:r>
          </a:p>
        </p:txBody>
      </p:sp>
      <p:sp>
        <p:nvSpPr>
          <p:cNvPr id="55300" name="Rectangle 3">
            <a:extLst>
              <a:ext uri="{FF2B5EF4-FFF2-40B4-BE49-F238E27FC236}">
                <a16:creationId xmlns:a16="http://schemas.microsoft.com/office/drawing/2014/main" id="{353B02C4-8E9C-4001-9CFF-DF58B56B2D64}"/>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5301" name="Rectangle 4">
            <a:extLst>
              <a:ext uri="{FF2B5EF4-FFF2-40B4-BE49-F238E27FC236}">
                <a16:creationId xmlns:a16="http://schemas.microsoft.com/office/drawing/2014/main" id="{65593C5C-A263-4626-8AAC-41B7450F854F}"/>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5302" name="Rectangle 5">
            <a:extLst>
              <a:ext uri="{FF2B5EF4-FFF2-40B4-BE49-F238E27FC236}">
                <a16:creationId xmlns:a16="http://schemas.microsoft.com/office/drawing/2014/main" id="{11838B17-6F69-4E8C-BAA9-E396408508D0}"/>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5303" name="Rectangle 6">
            <a:extLst>
              <a:ext uri="{FF2B5EF4-FFF2-40B4-BE49-F238E27FC236}">
                <a16:creationId xmlns:a16="http://schemas.microsoft.com/office/drawing/2014/main" id="{DBEAE942-D013-4384-BA8A-34EF75CAAC55}"/>
              </a:ext>
            </a:extLst>
          </p:cNvPr>
          <p:cNvSpPr>
            <a:spLocks noChangeArrowheads="1"/>
          </p:cNvSpPr>
          <p:nvPr/>
        </p:nvSpPr>
        <p:spPr bwMode="auto">
          <a:xfrm>
            <a:off x="3300413" y="2100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5304" name="Text Box 7">
            <a:extLst>
              <a:ext uri="{FF2B5EF4-FFF2-40B4-BE49-F238E27FC236}">
                <a16:creationId xmlns:a16="http://schemas.microsoft.com/office/drawing/2014/main" id="{A1DCCB8D-A3D0-4DF7-991C-84312C8889BB}"/>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a:extLst>
              <a:ext uri="{FF2B5EF4-FFF2-40B4-BE49-F238E27FC236}">
                <a16:creationId xmlns:a16="http://schemas.microsoft.com/office/drawing/2014/main" id="{4BE1C92B-E7B9-4DED-A4DA-944B28C1CB0E}"/>
              </a:ext>
            </a:extLst>
          </p:cNvPr>
          <p:cNvSpPr>
            <a:spLocks noGrp="1"/>
          </p:cNvSpPr>
          <p:nvPr>
            <p:ph type="ftr" sz="quarter" idx="10"/>
          </p:nvPr>
        </p:nvSpPr>
        <p:spPr/>
        <p:txBody>
          <a:bodyPr/>
          <a:lstStyle/>
          <a:p>
            <a:pPr>
              <a:defRPr/>
            </a:pPr>
            <a:r>
              <a:rPr lang="zh-CN" altLang="en-US"/>
              <a:t>个人成果，妥善保存，请勿传播</a:t>
            </a:r>
          </a:p>
        </p:txBody>
      </p:sp>
      <p:sp>
        <p:nvSpPr>
          <p:cNvPr id="56323" name="Rectangle 2">
            <a:extLst>
              <a:ext uri="{FF2B5EF4-FFF2-40B4-BE49-F238E27FC236}">
                <a16:creationId xmlns:a16="http://schemas.microsoft.com/office/drawing/2014/main" id="{7D1C906B-4A6A-4331-9890-20741EDC7953}"/>
              </a:ext>
            </a:extLst>
          </p:cNvPr>
          <p:cNvSpPr>
            <a:spLocks noGrp="1" noChangeArrowheads="1"/>
          </p:cNvSpPr>
          <p:nvPr>
            <p:ph type="body" idx="1"/>
          </p:nvPr>
        </p:nvSpPr>
        <p:spPr>
          <a:xfrm>
            <a:off x="152400" y="1071563"/>
            <a:ext cx="8915400" cy="5786437"/>
          </a:xfrm>
          <a:solidFill>
            <a:schemeClr val="tx1"/>
          </a:solidFill>
        </p:spPr>
        <p:txBody>
          <a:bodyPr/>
          <a:lstStyle/>
          <a:p>
            <a:pPr algn="just">
              <a:spcBef>
                <a:spcPct val="0"/>
              </a:spcBef>
              <a:buClr>
                <a:srgbClr val="0000FF"/>
              </a:buClr>
              <a:buFontTx/>
              <a:buNone/>
            </a:pPr>
            <a:r>
              <a:rPr lang="en-US" altLang="zh-CN" sz="2400">
                <a:solidFill>
                  <a:srgbClr val="FF6600"/>
                </a:solidFill>
                <a:latin typeface="Times New Roman" panose="02020603050405020304" pitchFamily="18" charset="0"/>
                <a:ea typeface="楷体_GB2312" pitchFamily="49" charset="-122"/>
              </a:rPr>
              <a:t>3. </a:t>
            </a:r>
            <a:r>
              <a:rPr lang="zh-CN" altLang="en-US" sz="2400">
                <a:solidFill>
                  <a:srgbClr val="FF6600"/>
                </a:solidFill>
                <a:latin typeface="Times New Roman" panose="02020603050405020304" pitchFamily="18" charset="0"/>
                <a:ea typeface="楷体_GB2312" pitchFamily="49" charset="-122"/>
              </a:rPr>
              <a:t>构件图</a:t>
            </a:r>
            <a:r>
              <a:rPr lang="en-US" altLang="zh-CN" sz="2400">
                <a:solidFill>
                  <a:srgbClr val="FF6600"/>
                </a:solidFill>
                <a:latin typeface="Times New Roman" panose="02020603050405020304" pitchFamily="18" charset="0"/>
                <a:ea typeface="楷体_GB2312" pitchFamily="49" charset="-122"/>
              </a:rPr>
              <a:t>(Component diagram)</a:t>
            </a:r>
            <a:r>
              <a:rPr lang="zh-CN" altLang="en-US" sz="2400">
                <a:solidFill>
                  <a:srgbClr val="FF6600"/>
                </a:solidFill>
                <a:latin typeface="Times New Roman" panose="02020603050405020304" pitchFamily="18" charset="0"/>
                <a:ea typeface="楷体_GB2312" pitchFamily="49" charset="-122"/>
              </a:rPr>
              <a:t>和部署图</a:t>
            </a:r>
            <a:r>
              <a:rPr lang="en-US" altLang="zh-CN" sz="2400">
                <a:solidFill>
                  <a:srgbClr val="FF6600"/>
                </a:solidFill>
                <a:latin typeface="Times New Roman" panose="02020603050405020304" pitchFamily="18" charset="0"/>
                <a:ea typeface="楷体_GB2312" pitchFamily="49" charset="-122"/>
              </a:rPr>
              <a:t>(Deployment diagram)</a:t>
            </a:r>
          </a:p>
          <a:p>
            <a:pPr algn="just">
              <a:spcBef>
                <a:spcPct val="0"/>
              </a:spcBef>
              <a:buClr>
                <a:srgbClr val="0000FF"/>
              </a:buClr>
              <a:buFontTx/>
              <a:buNone/>
            </a:pPr>
            <a:r>
              <a:rPr lang="en-US" altLang="zh-CN" sz="2400">
                <a:solidFill>
                  <a:srgbClr val="FF6600"/>
                </a:solidFill>
                <a:latin typeface="Times New Roman" panose="02020603050405020304" pitchFamily="18" charset="0"/>
                <a:ea typeface="楷体_GB2312" pitchFamily="49" charset="-122"/>
              </a:rPr>
              <a:t>    </a:t>
            </a:r>
            <a:r>
              <a:rPr lang="zh-CN" altLang="en-US" sz="2400">
                <a:solidFill>
                  <a:srgbClr val="FF6600"/>
                </a:solidFill>
                <a:latin typeface="Times New Roman" panose="02020603050405020304" pitchFamily="18" charset="0"/>
                <a:ea typeface="楷体_GB2312" pitchFamily="49" charset="-122"/>
              </a:rPr>
              <a:t>实现模型及环境模型</a:t>
            </a:r>
          </a:p>
          <a:p>
            <a:pPr algn="just">
              <a:spcBef>
                <a:spcPct val="0"/>
              </a:spcBef>
              <a:buClr>
                <a:srgbClr val="0000FF"/>
              </a:buClr>
              <a:buFontTx/>
              <a:buChar char="•"/>
            </a:pPr>
            <a:r>
              <a:rPr lang="zh-CN" altLang="en-US" sz="2400">
                <a:solidFill>
                  <a:srgbClr val="0000FF"/>
                </a:solidFill>
                <a:latin typeface="Times New Roman" panose="02020603050405020304" pitchFamily="18" charset="0"/>
                <a:ea typeface="楷体_GB2312" pitchFamily="49" charset="-122"/>
              </a:rPr>
              <a:t>构件图和部署图显示系统实现时的一些特性，包括</a:t>
            </a:r>
            <a:r>
              <a:rPr lang="zh-CN" altLang="en-US" sz="2400">
                <a:solidFill>
                  <a:srgbClr val="990099"/>
                </a:solidFill>
                <a:latin typeface="Times New Roman" panose="02020603050405020304" pitchFamily="18" charset="0"/>
                <a:ea typeface="楷体_GB2312" pitchFamily="49" charset="-122"/>
              </a:rPr>
              <a:t>源代码的静态结构</a:t>
            </a:r>
            <a:r>
              <a:rPr lang="zh-CN" altLang="en-US" sz="2400">
                <a:solidFill>
                  <a:srgbClr val="0000FF"/>
                </a:solidFill>
                <a:latin typeface="Times New Roman" panose="02020603050405020304" pitchFamily="18" charset="0"/>
                <a:ea typeface="楷体_GB2312" pitchFamily="49" charset="-122"/>
              </a:rPr>
              <a:t>和</a:t>
            </a:r>
            <a:r>
              <a:rPr lang="zh-CN" altLang="en-US" sz="2400">
                <a:solidFill>
                  <a:srgbClr val="990099"/>
                </a:solidFill>
                <a:latin typeface="Times New Roman" panose="02020603050405020304" pitchFamily="18" charset="0"/>
                <a:ea typeface="楷体_GB2312" pitchFamily="49" charset="-122"/>
              </a:rPr>
              <a:t>运行时刻的实现结构</a:t>
            </a:r>
            <a:r>
              <a:rPr lang="zh-CN" altLang="en-US" sz="2400">
                <a:solidFill>
                  <a:srgbClr val="0000FF"/>
                </a:solidFill>
                <a:latin typeface="Times New Roman" panose="02020603050405020304" pitchFamily="18" charset="0"/>
                <a:ea typeface="楷体_GB2312" pitchFamily="49" charset="-122"/>
              </a:rPr>
              <a:t>。构件图</a:t>
            </a:r>
            <a:r>
              <a:rPr lang="zh-CN" altLang="en-US" sz="2400">
                <a:solidFill>
                  <a:srgbClr val="990099"/>
                </a:solidFill>
                <a:latin typeface="Times New Roman" panose="02020603050405020304" pitchFamily="18" charset="0"/>
                <a:ea typeface="楷体_GB2312" pitchFamily="49" charset="-122"/>
              </a:rPr>
              <a:t>显示代码本身的结构</a:t>
            </a:r>
            <a:r>
              <a:rPr lang="zh-CN" altLang="en-US" sz="2400">
                <a:solidFill>
                  <a:srgbClr val="0000FF"/>
                </a:solidFill>
                <a:latin typeface="Times New Roman" panose="02020603050405020304" pitchFamily="18" charset="0"/>
                <a:ea typeface="楷体_GB2312" pitchFamily="49" charset="-122"/>
              </a:rPr>
              <a:t>，部署图显示</a:t>
            </a:r>
            <a:r>
              <a:rPr lang="zh-CN" altLang="en-US" sz="2400">
                <a:solidFill>
                  <a:srgbClr val="990099"/>
                </a:solidFill>
                <a:latin typeface="Times New Roman" panose="02020603050405020304" pitchFamily="18" charset="0"/>
                <a:ea typeface="楷体_GB2312" pitchFamily="49" charset="-122"/>
              </a:rPr>
              <a:t>系统运行时刻的结构</a:t>
            </a:r>
            <a:r>
              <a:rPr lang="zh-CN" altLang="en-US" sz="2400">
                <a:solidFill>
                  <a:srgbClr val="0000FF"/>
                </a:solidFill>
                <a:latin typeface="Times New Roman" panose="02020603050405020304" pitchFamily="18" charset="0"/>
                <a:ea typeface="楷体_GB2312" pitchFamily="49" charset="-122"/>
              </a:rPr>
              <a:t>。 </a:t>
            </a:r>
          </a:p>
          <a:p>
            <a:pPr algn="just">
              <a:spcBef>
                <a:spcPct val="0"/>
              </a:spcBef>
              <a:buClr>
                <a:srgbClr val="0000FF"/>
              </a:buClr>
              <a:buFontTx/>
              <a:buNone/>
            </a:pPr>
            <a:r>
              <a:rPr lang="en-US" altLang="zh-CN" sz="2400">
                <a:solidFill>
                  <a:srgbClr val="FF6600"/>
                </a:solidFill>
                <a:latin typeface="Times New Roman" panose="02020603050405020304" pitchFamily="18" charset="0"/>
                <a:ea typeface="楷体_GB2312" pitchFamily="49" charset="-122"/>
              </a:rPr>
              <a:t>(1)</a:t>
            </a:r>
            <a:r>
              <a:rPr lang="zh-CN" altLang="en-US" sz="2400">
                <a:solidFill>
                  <a:srgbClr val="FF6600"/>
                </a:solidFill>
                <a:latin typeface="Times New Roman" panose="02020603050405020304" pitchFamily="18" charset="0"/>
                <a:ea typeface="楷体_GB2312" pitchFamily="49" charset="-122"/>
              </a:rPr>
              <a:t>构件图：</a:t>
            </a:r>
            <a:r>
              <a:rPr lang="zh-CN" altLang="en-US" sz="2400">
                <a:solidFill>
                  <a:srgbClr val="0000FF"/>
                </a:solidFill>
                <a:latin typeface="Times New Roman" panose="02020603050405020304" pitchFamily="18" charset="0"/>
                <a:ea typeface="楷体_GB2312" pitchFamily="49" charset="-122"/>
              </a:rPr>
              <a:t>显示软件构件之间的依赖关系。一般来说，软件构件就是</a:t>
            </a:r>
            <a:r>
              <a:rPr lang="zh-CN" altLang="en-US" sz="2400">
                <a:solidFill>
                  <a:srgbClr val="008080"/>
                </a:solidFill>
                <a:latin typeface="Times New Roman" panose="02020603050405020304" pitchFamily="18" charset="0"/>
                <a:ea typeface="楷体_GB2312" pitchFamily="49" charset="-122"/>
              </a:rPr>
              <a:t>一个实际文件</a:t>
            </a:r>
            <a:r>
              <a:rPr lang="zh-CN" altLang="en-US" sz="2400">
                <a:solidFill>
                  <a:srgbClr val="0000FF"/>
                </a:solidFill>
                <a:latin typeface="Times New Roman" panose="02020603050405020304" pitchFamily="18" charset="0"/>
                <a:ea typeface="楷体_GB2312" pitchFamily="49" charset="-122"/>
              </a:rPr>
              <a:t>，可以是源代码文件、二进制代码文件和可执行文件等。可以用来显示编译、链接或执行时构件之间的依赖关系。</a:t>
            </a:r>
          </a:p>
          <a:p>
            <a:pPr algn="just">
              <a:spcBef>
                <a:spcPct val="0"/>
              </a:spcBef>
              <a:buClr>
                <a:srgbClr val="0000FF"/>
              </a:buClr>
              <a:buFontTx/>
              <a:buNone/>
            </a:pPr>
            <a:r>
              <a:rPr lang="en-US" altLang="zh-CN" sz="2400">
                <a:solidFill>
                  <a:srgbClr val="FF6600"/>
                </a:solidFill>
                <a:latin typeface="Times New Roman" panose="02020603050405020304" pitchFamily="18" charset="0"/>
                <a:ea typeface="楷体_GB2312" pitchFamily="49" charset="-122"/>
              </a:rPr>
              <a:t>(2)</a:t>
            </a:r>
            <a:r>
              <a:rPr lang="zh-CN" altLang="en-US" sz="2400">
                <a:solidFill>
                  <a:srgbClr val="FF6600"/>
                </a:solidFill>
                <a:latin typeface="Times New Roman" panose="02020603050405020304" pitchFamily="18" charset="0"/>
                <a:ea typeface="楷体_GB2312" pitchFamily="49" charset="-122"/>
              </a:rPr>
              <a:t>部署图：</a:t>
            </a:r>
            <a:r>
              <a:rPr lang="zh-CN" altLang="en-US" sz="2400">
                <a:solidFill>
                  <a:srgbClr val="0000FF"/>
                </a:solidFill>
                <a:latin typeface="Times New Roman" panose="02020603050405020304" pitchFamily="18" charset="0"/>
                <a:ea typeface="楷体_GB2312" pitchFamily="49" charset="-122"/>
              </a:rPr>
              <a:t>描述系统</a:t>
            </a:r>
            <a:r>
              <a:rPr lang="zh-CN" altLang="en-US" sz="2400">
                <a:solidFill>
                  <a:srgbClr val="008080"/>
                </a:solidFill>
                <a:latin typeface="Times New Roman" panose="02020603050405020304" pitchFamily="18" charset="0"/>
                <a:ea typeface="楷体_GB2312" pitchFamily="49" charset="-122"/>
              </a:rPr>
              <a:t>硬件的物理拓扑结构</a:t>
            </a:r>
            <a:r>
              <a:rPr lang="zh-CN" altLang="en-US" sz="2400">
                <a:solidFill>
                  <a:srgbClr val="0000FF"/>
                </a:solidFill>
                <a:latin typeface="Times New Roman" panose="02020603050405020304" pitchFamily="18" charset="0"/>
                <a:ea typeface="楷体_GB2312" pitchFamily="49" charset="-122"/>
              </a:rPr>
              <a:t>以及在此结构上</a:t>
            </a:r>
            <a:r>
              <a:rPr lang="zh-CN" altLang="en-US" sz="2400">
                <a:solidFill>
                  <a:srgbClr val="008080"/>
                </a:solidFill>
                <a:latin typeface="Times New Roman" panose="02020603050405020304" pitchFamily="18" charset="0"/>
                <a:ea typeface="楷体_GB2312" pitchFamily="49" charset="-122"/>
              </a:rPr>
              <a:t>执行的软件</a:t>
            </a:r>
            <a:r>
              <a:rPr lang="zh-CN" altLang="en-US" sz="2400">
                <a:solidFill>
                  <a:srgbClr val="0000FF"/>
                </a:solidFill>
                <a:latin typeface="Times New Roman" panose="02020603050405020304" pitchFamily="18" charset="0"/>
                <a:ea typeface="楷体_GB2312" pitchFamily="49" charset="-122"/>
              </a:rPr>
              <a:t>。配置图可以显示计算结点的拓扑结构和通信路径、结点上运行的软件构件、软件构件包含的逻辑单元</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对象、类</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等。配置图常常用于帮助理解</a:t>
            </a:r>
            <a:r>
              <a:rPr lang="zh-CN" altLang="en-US" sz="2400">
                <a:solidFill>
                  <a:srgbClr val="008080"/>
                </a:solidFill>
                <a:latin typeface="Times New Roman" panose="02020603050405020304" pitchFamily="18" charset="0"/>
                <a:ea typeface="楷体_GB2312" pitchFamily="49" charset="-122"/>
              </a:rPr>
              <a:t>分布式系统</a:t>
            </a:r>
            <a:r>
              <a:rPr lang="zh-CN" altLang="en-US" sz="2400">
                <a:solidFill>
                  <a:srgbClr val="0000FF"/>
                </a:solidFill>
                <a:latin typeface="Times New Roman" panose="02020603050405020304" pitchFamily="18" charset="0"/>
                <a:ea typeface="楷体_GB2312" pitchFamily="49" charset="-122"/>
              </a:rPr>
              <a:t>。</a:t>
            </a:r>
          </a:p>
        </p:txBody>
      </p:sp>
      <p:sp>
        <p:nvSpPr>
          <p:cNvPr id="56324" name="Rectangle 3">
            <a:extLst>
              <a:ext uri="{FF2B5EF4-FFF2-40B4-BE49-F238E27FC236}">
                <a16:creationId xmlns:a16="http://schemas.microsoft.com/office/drawing/2014/main" id="{ABA8DDAA-D61F-4356-8148-C21ADF02194A}"/>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6325" name="Rectangle 4">
            <a:extLst>
              <a:ext uri="{FF2B5EF4-FFF2-40B4-BE49-F238E27FC236}">
                <a16:creationId xmlns:a16="http://schemas.microsoft.com/office/drawing/2014/main" id="{B13A8E95-FBDB-4D0E-A1E2-411F9258F172}"/>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6326" name="Rectangle 5">
            <a:extLst>
              <a:ext uri="{FF2B5EF4-FFF2-40B4-BE49-F238E27FC236}">
                <a16:creationId xmlns:a16="http://schemas.microsoft.com/office/drawing/2014/main" id="{C7A2F90B-CAA0-4526-89FA-5B5F785B04AC}"/>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6327" name="Rectangle 6">
            <a:extLst>
              <a:ext uri="{FF2B5EF4-FFF2-40B4-BE49-F238E27FC236}">
                <a16:creationId xmlns:a16="http://schemas.microsoft.com/office/drawing/2014/main" id="{811E4831-FF0C-421E-8A3A-6F09DFF279F6}"/>
              </a:ext>
            </a:extLst>
          </p:cNvPr>
          <p:cNvSpPr>
            <a:spLocks noChangeArrowheads="1"/>
          </p:cNvSpPr>
          <p:nvPr/>
        </p:nvSpPr>
        <p:spPr bwMode="auto">
          <a:xfrm>
            <a:off x="3300413" y="2100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56328" name="Text Box 7">
            <a:extLst>
              <a:ext uri="{FF2B5EF4-FFF2-40B4-BE49-F238E27FC236}">
                <a16:creationId xmlns:a16="http://schemas.microsoft.com/office/drawing/2014/main" id="{98CC0E71-76F3-4DDC-B195-F200DA066B82}"/>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CFB96257-BFDF-4875-A7CE-E09E9439F940}"/>
              </a:ext>
            </a:extLst>
          </p:cNvPr>
          <p:cNvSpPr>
            <a:spLocks noGrp="1"/>
          </p:cNvSpPr>
          <p:nvPr>
            <p:ph type="ftr" sz="quarter" idx="10"/>
          </p:nvPr>
        </p:nvSpPr>
        <p:spPr/>
        <p:txBody>
          <a:bodyPr/>
          <a:lstStyle/>
          <a:p>
            <a:pPr>
              <a:defRPr/>
            </a:pPr>
            <a:r>
              <a:rPr lang="zh-CN" altLang="en-US"/>
              <a:t>个人成果，妥善保存，请勿传播</a:t>
            </a:r>
          </a:p>
        </p:txBody>
      </p:sp>
      <p:sp>
        <p:nvSpPr>
          <p:cNvPr id="1017858" name="Rectangle 2">
            <a:extLst>
              <a:ext uri="{FF2B5EF4-FFF2-40B4-BE49-F238E27FC236}">
                <a16:creationId xmlns:a16="http://schemas.microsoft.com/office/drawing/2014/main" id="{A5349EE8-4B65-4AED-96DE-76090090899F}"/>
              </a:ext>
            </a:extLst>
          </p:cNvPr>
          <p:cNvSpPr>
            <a:spLocks noGrp="1" noChangeArrowheads="1"/>
          </p:cNvSpPr>
          <p:nvPr>
            <p:ph type="title"/>
          </p:nvPr>
        </p:nvSpPr>
        <p:spPr>
          <a:xfrm>
            <a:off x="2819400" y="381000"/>
            <a:ext cx="3581400" cy="685800"/>
          </a:xfrm>
        </p:spPr>
        <p:txBody>
          <a:bodyPr/>
          <a:lstStyle/>
          <a:p>
            <a:pPr eaLnBrk="1" hangingPunct="1">
              <a:defRPr/>
            </a:pPr>
            <a:r>
              <a:rPr lang="zh-CN" altLang="en-US" sz="3600">
                <a:solidFill>
                  <a:srgbClr val="FF6600"/>
                </a:solidFill>
                <a:ea typeface="隶书" pitchFamily="49" charset="-122"/>
              </a:rPr>
              <a:t>构件图的组合</a:t>
            </a:r>
            <a:endParaRPr lang="zh-CN" altLang="en-US">
              <a:solidFill>
                <a:srgbClr val="FF6600"/>
              </a:solidFill>
            </a:endParaRPr>
          </a:p>
        </p:txBody>
      </p:sp>
      <p:graphicFrame>
        <p:nvGraphicFramePr>
          <p:cNvPr id="57348" name="Object 3">
            <a:extLst>
              <a:ext uri="{FF2B5EF4-FFF2-40B4-BE49-F238E27FC236}">
                <a16:creationId xmlns:a16="http://schemas.microsoft.com/office/drawing/2014/main" id="{08368A75-59CF-4DFC-B3B4-6BDFC9E84AFD}"/>
              </a:ext>
            </a:extLst>
          </p:cNvPr>
          <p:cNvGraphicFramePr>
            <a:graphicFrameLocks noChangeAspect="1"/>
          </p:cNvGraphicFramePr>
          <p:nvPr/>
        </p:nvGraphicFramePr>
        <p:xfrm>
          <a:off x="685800" y="1117600"/>
          <a:ext cx="7840663" cy="5526088"/>
        </p:xfrm>
        <a:graphic>
          <a:graphicData uri="http://schemas.openxmlformats.org/presentationml/2006/ole">
            <mc:AlternateContent xmlns:mc="http://schemas.openxmlformats.org/markup-compatibility/2006">
              <mc:Choice xmlns:v="urn:schemas-microsoft-com:vml" Requires="v">
                <p:oleObj spid="_x0000_s57365" name="Picture" r:id="rId3" imgW="7839075" imgH="5524500" progId="Word.Picture.8">
                  <p:embed/>
                </p:oleObj>
              </mc:Choice>
              <mc:Fallback>
                <p:oleObj name="Picture" r:id="rId3" imgW="7839075" imgH="552450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17600"/>
                        <a:ext cx="7840663" cy="5526088"/>
                      </a:xfrm>
                      <a:prstGeom prst="rect">
                        <a:avLst/>
                      </a:prstGeom>
                      <a:solidFill>
                        <a:schemeClr val="accent1"/>
                      </a:solidFill>
                      <a:ln>
                        <a:noFill/>
                      </a:ln>
                      <a:effectLst/>
                      <a:extLst>
                        <a:ext uri="{91240B29-F687-4F45-9708-019B960494DF}">
                          <a14:hiddenLine xmlns:a14="http://schemas.microsoft.com/office/drawing/2010/main" w="19050" cap="sq">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9" name="Text Box 4">
            <a:extLst>
              <a:ext uri="{FF2B5EF4-FFF2-40B4-BE49-F238E27FC236}">
                <a16:creationId xmlns:a16="http://schemas.microsoft.com/office/drawing/2014/main" id="{F5DB8176-C8F8-46F8-95DF-15C9AB6F94D1}"/>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6BFD0661-C977-4506-96F0-F110E609A3E7}"/>
              </a:ext>
            </a:extLst>
          </p:cNvPr>
          <p:cNvSpPr>
            <a:spLocks noGrp="1"/>
          </p:cNvSpPr>
          <p:nvPr>
            <p:ph type="ftr" sz="quarter" idx="10"/>
          </p:nvPr>
        </p:nvSpPr>
        <p:spPr/>
        <p:txBody>
          <a:bodyPr/>
          <a:lstStyle/>
          <a:p>
            <a:pPr>
              <a:defRPr/>
            </a:pPr>
            <a:r>
              <a:rPr lang="zh-CN" altLang="en-US"/>
              <a:t>个人成果，妥善保存，请勿传播</a:t>
            </a:r>
          </a:p>
        </p:txBody>
      </p:sp>
      <p:sp>
        <p:nvSpPr>
          <p:cNvPr id="1073154" name="Rectangle 2">
            <a:extLst>
              <a:ext uri="{FF2B5EF4-FFF2-40B4-BE49-F238E27FC236}">
                <a16:creationId xmlns:a16="http://schemas.microsoft.com/office/drawing/2014/main" id="{F984E5E6-86F4-4F1F-A2F0-DB6699248406}"/>
              </a:ext>
            </a:extLst>
          </p:cNvPr>
          <p:cNvSpPr>
            <a:spLocks noGrp="1" noChangeArrowheads="1"/>
          </p:cNvSpPr>
          <p:nvPr>
            <p:ph type="title"/>
          </p:nvPr>
        </p:nvSpPr>
        <p:spPr/>
        <p:txBody>
          <a:bodyPr/>
          <a:lstStyle/>
          <a:p>
            <a:pPr eaLnBrk="1" hangingPunct="1">
              <a:defRPr/>
            </a:pPr>
            <a:r>
              <a:rPr lang="en-US" altLang="zh-CN"/>
              <a:t>UML</a:t>
            </a:r>
            <a:r>
              <a:rPr lang="zh-CN" altLang="en-US"/>
              <a:t>建模语言</a:t>
            </a:r>
          </a:p>
        </p:txBody>
      </p:sp>
      <p:sp>
        <p:nvSpPr>
          <p:cNvPr id="10244" name="Rectangle 3">
            <a:extLst>
              <a:ext uri="{FF2B5EF4-FFF2-40B4-BE49-F238E27FC236}">
                <a16:creationId xmlns:a16="http://schemas.microsoft.com/office/drawing/2014/main" id="{39947976-7A53-4181-B9C4-7487326A95FA}"/>
              </a:ext>
            </a:extLst>
          </p:cNvPr>
          <p:cNvSpPr>
            <a:spLocks noGrp="1" noChangeArrowheads="1"/>
          </p:cNvSpPr>
          <p:nvPr>
            <p:ph type="body" idx="1"/>
          </p:nvPr>
        </p:nvSpPr>
        <p:spPr/>
        <p:txBody>
          <a:bodyPr/>
          <a:lstStyle/>
          <a:p>
            <a:pPr eaLnBrk="1" hangingPunct="1">
              <a:lnSpc>
                <a:spcPct val="90000"/>
              </a:lnSpc>
            </a:pPr>
            <a:r>
              <a:rPr lang="zh-CN" altLang="en-US" sz="2800"/>
              <a:t>关于</a:t>
            </a:r>
            <a:r>
              <a:rPr lang="en-US" altLang="zh-CN" sz="2800"/>
              <a:t>UML</a:t>
            </a:r>
            <a:r>
              <a:rPr lang="zh-CN" altLang="en-US" sz="2800"/>
              <a:t>建模语言</a:t>
            </a:r>
          </a:p>
          <a:p>
            <a:pPr lvl="1" eaLnBrk="1" hangingPunct="1">
              <a:lnSpc>
                <a:spcPct val="90000"/>
              </a:lnSpc>
            </a:pPr>
            <a:r>
              <a:rPr lang="en-US" altLang="zh-CN" sz="2400"/>
              <a:t>UML</a:t>
            </a:r>
            <a:r>
              <a:rPr lang="zh-CN" altLang="en-US" sz="2400"/>
              <a:t>已得到许多世界知名公司的使用和支持</a:t>
            </a:r>
          </a:p>
          <a:p>
            <a:pPr lvl="1" eaLnBrk="1" hangingPunct="1">
              <a:lnSpc>
                <a:spcPct val="90000"/>
              </a:lnSpc>
            </a:pPr>
            <a:r>
              <a:rPr lang="en-US" altLang="zh-CN" sz="2400"/>
              <a:t>1997</a:t>
            </a:r>
            <a:r>
              <a:rPr lang="zh-CN" altLang="en-US" sz="2400"/>
              <a:t>年</a:t>
            </a:r>
            <a:r>
              <a:rPr lang="en-US" altLang="zh-CN" sz="2400"/>
              <a:t>11</a:t>
            </a:r>
            <a:r>
              <a:rPr lang="zh-CN" altLang="en-US" sz="2400"/>
              <a:t>月</a:t>
            </a:r>
            <a:r>
              <a:rPr lang="en-US" altLang="zh-CN" sz="2400"/>
              <a:t>17</a:t>
            </a:r>
            <a:r>
              <a:rPr lang="zh-CN" altLang="en-US" sz="2400"/>
              <a:t>日被</a:t>
            </a:r>
            <a:r>
              <a:rPr lang="en-US" altLang="zh-CN" sz="2400"/>
              <a:t>OMG</a:t>
            </a:r>
            <a:r>
              <a:rPr lang="zh-CN" altLang="en-US" sz="2400"/>
              <a:t>组织采纳，成为面向对象建模的标准语言</a:t>
            </a:r>
          </a:p>
          <a:p>
            <a:pPr lvl="1" eaLnBrk="1" hangingPunct="1">
              <a:lnSpc>
                <a:spcPct val="90000"/>
              </a:lnSpc>
            </a:pPr>
            <a:r>
              <a:rPr lang="en-US" altLang="zh-CN" sz="2400"/>
              <a:t>OMG</a:t>
            </a:r>
            <a:r>
              <a:rPr lang="zh-CN" altLang="en-US" sz="2400"/>
              <a:t>已经把</a:t>
            </a:r>
            <a:r>
              <a:rPr lang="en-US" altLang="zh-CN" sz="2400"/>
              <a:t>UML</a:t>
            </a:r>
            <a:r>
              <a:rPr lang="zh-CN" altLang="en-US" sz="2400"/>
              <a:t>作为公共可得到的规格说明提交给国际标准化组织进行国际标准化，</a:t>
            </a:r>
            <a:r>
              <a:rPr lang="en-US" altLang="zh-CN" sz="2400"/>
              <a:t>UML</a:t>
            </a:r>
            <a:r>
              <a:rPr lang="zh-CN" altLang="en-US" sz="2400"/>
              <a:t>最终成为信息技术的正式国际标准</a:t>
            </a:r>
          </a:p>
          <a:p>
            <a:pPr lvl="1" eaLnBrk="1" hangingPunct="1">
              <a:lnSpc>
                <a:spcPct val="90000"/>
              </a:lnSpc>
            </a:pPr>
            <a:r>
              <a:rPr lang="en-US" altLang="zh-CN" sz="2400"/>
              <a:t>UML</a:t>
            </a:r>
            <a:r>
              <a:rPr lang="zh-CN" altLang="en-US" sz="2400"/>
              <a:t>不论在计算机学术界、软件产业界还是在商业界，</a:t>
            </a:r>
            <a:r>
              <a:rPr lang="en-US" altLang="zh-CN" sz="2400"/>
              <a:t>UML</a:t>
            </a:r>
            <a:r>
              <a:rPr lang="zh-CN" altLang="en-US" sz="2400"/>
              <a:t>已经逐渐成为人们为各种系统建模、描述系统体系结构、商业体系结构和商业过程时使用的统一工具，而且在实践过程中人们还在不断扩展它的应用领域</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DC0E3DEB-2B1B-46F9-9234-E534F6A134BB}"/>
              </a:ext>
            </a:extLst>
          </p:cNvPr>
          <p:cNvSpPr>
            <a:spLocks noGrp="1"/>
          </p:cNvSpPr>
          <p:nvPr>
            <p:ph type="ftr" sz="quarter" idx="10"/>
          </p:nvPr>
        </p:nvSpPr>
        <p:spPr/>
        <p:txBody>
          <a:bodyPr/>
          <a:lstStyle/>
          <a:p>
            <a:pPr>
              <a:defRPr/>
            </a:pPr>
            <a:r>
              <a:rPr lang="zh-CN" altLang="en-US"/>
              <a:t>个人成果，妥善保存，请勿传播</a:t>
            </a:r>
          </a:p>
        </p:txBody>
      </p:sp>
      <p:sp>
        <p:nvSpPr>
          <p:cNvPr id="1018882" name="Rectangle 2">
            <a:extLst>
              <a:ext uri="{FF2B5EF4-FFF2-40B4-BE49-F238E27FC236}">
                <a16:creationId xmlns:a16="http://schemas.microsoft.com/office/drawing/2014/main" id="{BB5A0020-B3E8-4901-AA16-D90D82310C49}"/>
              </a:ext>
            </a:extLst>
          </p:cNvPr>
          <p:cNvSpPr>
            <a:spLocks noGrp="1" noChangeArrowheads="1"/>
          </p:cNvSpPr>
          <p:nvPr>
            <p:ph type="title"/>
          </p:nvPr>
        </p:nvSpPr>
        <p:spPr>
          <a:xfrm>
            <a:off x="381000" y="304800"/>
            <a:ext cx="3581400" cy="762000"/>
          </a:xfrm>
        </p:spPr>
        <p:txBody>
          <a:bodyPr/>
          <a:lstStyle/>
          <a:p>
            <a:pPr eaLnBrk="1" hangingPunct="1">
              <a:defRPr/>
            </a:pPr>
            <a:r>
              <a:rPr lang="zh-CN" altLang="en-US" sz="3600" b="0">
                <a:solidFill>
                  <a:srgbClr val="FF6600"/>
                </a:solidFill>
                <a:ea typeface="隶书" pitchFamily="49" charset="-122"/>
              </a:rPr>
              <a:t>构件分布图</a:t>
            </a:r>
            <a:endParaRPr lang="zh-CN" altLang="en-US" b="0">
              <a:solidFill>
                <a:srgbClr val="FF6600"/>
              </a:solidFill>
            </a:endParaRPr>
          </a:p>
        </p:txBody>
      </p:sp>
      <p:graphicFrame>
        <p:nvGraphicFramePr>
          <p:cNvPr id="58372" name="Object 3">
            <a:extLst>
              <a:ext uri="{FF2B5EF4-FFF2-40B4-BE49-F238E27FC236}">
                <a16:creationId xmlns:a16="http://schemas.microsoft.com/office/drawing/2014/main" id="{0DDF9BEC-54A8-4DDE-B53A-27198A478299}"/>
              </a:ext>
            </a:extLst>
          </p:cNvPr>
          <p:cNvGraphicFramePr>
            <a:graphicFrameLocks noChangeAspect="1"/>
          </p:cNvGraphicFramePr>
          <p:nvPr/>
        </p:nvGraphicFramePr>
        <p:xfrm>
          <a:off x="1438275" y="1314450"/>
          <a:ext cx="6486525" cy="5086350"/>
        </p:xfrm>
        <a:graphic>
          <a:graphicData uri="http://schemas.openxmlformats.org/presentationml/2006/ole">
            <mc:AlternateContent xmlns:mc="http://schemas.openxmlformats.org/markup-compatibility/2006">
              <mc:Choice xmlns:v="urn:schemas-microsoft-com:vml" Requires="v">
                <p:oleObj spid="_x0000_s58389" name="Picture" r:id="rId3" imgW="4133850" imgH="4229100" progId="Word.Picture.8">
                  <p:embed/>
                </p:oleObj>
              </mc:Choice>
              <mc:Fallback>
                <p:oleObj name="Picture" r:id="rId3" imgW="4133850" imgH="422910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275" y="1314450"/>
                        <a:ext cx="6486525" cy="5086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Text Box 4">
            <a:extLst>
              <a:ext uri="{FF2B5EF4-FFF2-40B4-BE49-F238E27FC236}">
                <a16:creationId xmlns:a16="http://schemas.microsoft.com/office/drawing/2014/main" id="{0ABE24BF-E929-4A3A-8172-471593720F9D}"/>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DBD394D4-3A70-4DE5-A6C7-869294E26E60}"/>
              </a:ext>
            </a:extLst>
          </p:cNvPr>
          <p:cNvSpPr>
            <a:spLocks noGrp="1"/>
          </p:cNvSpPr>
          <p:nvPr>
            <p:ph type="ftr" sz="quarter" idx="10"/>
          </p:nvPr>
        </p:nvSpPr>
        <p:spPr/>
        <p:txBody>
          <a:bodyPr/>
          <a:lstStyle/>
          <a:p>
            <a:pPr>
              <a:defRPr/>
            </a:pPr>
            <a:r>
              <a:rPr lang="zh-CN" altLang="en-US"/>
              <a:t>个人成果，妥善保存，请勿传播</a:t>
            </a:r>
          </a:p>
        </p:txBody>
      </p:sp>
      <p:sp>
        <p:nvSpPr>
          <p:cNvPr id="1019906" name="Rectangle 2">
            <a:extLst>
              <a:ext uri="{FF2B5EF4-FFF2-40B4-BE49-F238E27FC236}">
                <a16:creationId xmlns:a16="http://schemas.microsoft.com/office/drawing/2014/main" id="{C8EE5097-0E14-4266-88C5-C976F2B50CA7}"/>
              </a:ext>
            </a:extLst>
          </p:cNvPr>
          <p:cNvSpPr>
            <a:spLocks noGrp="1" noChangeArrowheads="1"/>
          </p:cNvSpPr>
          <p:nvPr>
            <p:ph type="title"/>
          </p:nvPr>
        </p:nvSpPr>
        <p:spPr>
          <a:xfrm>
            <a:off x="228600" y="304800"/>
            <a:ext cx="6705600" cy="762000"/>
          </a:xfrm>
        </p:spPr>
        <p:txBody>
          <a:bodyPr/>
          <a:lstStyle/>
          <a:p>
            <a:pPr eaLnBrk="1" hangingPunct="1">
              <a:defRPr/>
            </a:pPr>
            <a:r>
              <a:rPr lang="zh-CN" altLang="en-US" sz="3600" b="0" dirty="0">
                <a:solidFill>
                  <a:srgbClr val="FF6600"/>
                </a:solidFill>
                <a:ea typeface="隶书" pitchFamily="49" charset="-122"/>
              </a:rPr>
              <a:t>部署图：主机与外围设备</a:t>
            </a:r>
            <a:endParaRPr lang="zh-CN" altLang="en-US" b="0" dirty="0">
              <a:solidFill>
                <a:srgbClr val="FF6600"/>
              </a:solidFill>
            </a:endParaRPr>
          </a:p>
        </p:txBody>
      </p:sp>
      <p:graphicFrame>
        <p:nvGraphicFramePr>
          <p:cNvPr id="59396" name="Object 3">
            <a:extLst>
              <a:ext uri="{FF2B5EF4-FFF2-40B4-BE49-F238E27FC236}">
                <a16:creationId xmlns:a16="http://schemas.microsoft.com/office/drawing/2014/main" id="{F9DA85AD-5F93-497E-A786-594CCC712A8E}"/>
              </a:ext>
            </a:extLst>
          </p:cNvPr>
          <p:cNvGraphicFramePr>
            <a:graphicFrameLocks noChangeAspect="1"/>
          </p:cNvGraphicFramePr>
          <p:nvPr/>
        </p:nvGraphicFramePr>
        <p:xfrm>
          <a:off x="881063" y="1371600"/>
          <a:ext cx="7383462" cy="4859338"/>
        </p:xfrm>
        <a:graphic>
          <a:graphicData uri="http://schemas.openxmlformats.org/presentationml/2006/ole">
            <mc:AlternateContent xmlns:mc="http://schemas.openxmlformats.org/markup-compatibility/2006">
              <mc:Choice xmlns:v="urn:schemas-microsoft-com:vml" Requires="v">
                <p:oleObj spid="_x0000_s59413" name="Picture" r:id="rId3" imgW="7381875" imgH="4857750" progId="Word.Picture.8">
                  <p:embed/>
                </p:oleObj>
              </mc:Choice>
              <mc:Fallback>
                <p:oleObj name="Picture" r:id="rId3" imgW="7381875" imgH="485775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3" y="1371600"/>
                        <a:ext cx="7383462" cy="4859338"/>
                      </a:xfrm>
                      <a:prstGeom prst="rect">
                        <a:avLst/>
                      </a:prstGeom>
                      <a:solidFill>
                        <a:schemeClr val="accent1"/>
                      </a:solidFill>
                      <a:ln>
                        <a:noFill/>
                      </a:ln>
                      <a:effectLst/>
                      <a:extLst>
                        <a:ext uri="{91240B29-F687-4F45-9708-019B960494DF}">
                          <a14:hiddenLine xmlns:a14="http://schemas.microsoft.com/office/drawing/2010/main" w="19050" cap="sq">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7" name="Text Box 4">
            <a:extLst>
              <a:ext uri="{FF2B5EF4-FFF2-40B4-BE49-F238E27FC236}">
                <a16:creationId xmlns:a16="http://schemas.microsoft.com/office/drawing/2014/main" id="{77F33FCE-E923-4584-9E67-22ACA0EE319B}"/>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a:extLst>
              <a:ext uri="{FF2B5EF4-FFF2-40B4-BE49-F238E27FC236}">
                <a16:creationId xmlns:a16="http://schemas.microsoft.com/office/drawing/2014/main" id="{4A7BD74E-5FBA-4E27-B8E2-DB840D321D0A}"/>
              </a:ext>
            </a:extLst>
          </p:cNvPr>
          <p:cNvSpPr>
            <a:spLocks noGrp="1"/>
          </p:cNvSpPr>
          <p:nvPr>
            <p:ph type="ftr" sz="quarter" idx="10"/>
          </p:nvPr>
        </p:nvSpPr>
        <p:spPr/>
        <p:txBody>
          <a:bodyPr/>
          <a:lstStyle/>
          <a:p>
            <a:pPr>
              <a:defRPr/>
            </a:pPr>
            <a:r>
              <a:rPr lang="zh-CN" altLang="en-US"/>
              <a:t>个人成果，妥善保存，请勿传播</a:t>
            </a:r>
          </a:p>
        </p:txBody>
      </p:sp>
      <p:sp>
        <p:nvSpPr>
          <p:cNvPr id="60419" name="Rectangle 2">
            <a:extLst>
              <a:ext uri="{FF2B5EF4-FFF2-40B4-BE49-F238E27FC236}">
                <a16:creationId xmlns:a16="http://schemas.microsoft.com/office/drawing/2014/main" id="{FA6B3655-DF23-4C6E-B2F1-E4B1F5CDBDEB}"/>
              </a:ext>
            </a:extLst>
          </p:cNvPr>
          <p:cNvSpPr>
            <a:spLocks noGrp="1" noChangeArrowheads="1"/>
          </p:cNvSpPr>
          <p:nvPr>
            <p:ph type="body" idx="1"/>
          </p:nvPr>
        </p:nvSpPr>
        <p:spPr>
          <a:xfrm>
            <a:off x="228600" y="1052513"/>
            <a:ext cx="8915400" cy="5589587"/>
          </a:xfrm>
          <a:solidFill>
            <a:schemeClr val="tx1"/>
          </a:solidFill>
        </p:spPr>
        <p:txBody>
          <a:bodyPr/>
          <a:lstStyle/>
          <a:p>
            <a:pPr algn="just">
              <a:lnSpc>
                <a:spcPct val="90000"/>
              </a:lnSpc>
              <a:spcBef>
                <a:spcPct val="0"/>
              </a:spcBef>
              <a:buClr>
                <a:srgbClr val="0000FF"/>
              </a:buClr>
              <a:buFontTx/>
              <a:buNone/>
            </a:pPr>
            <a:r>
              <a:rPr lang="en-US" altLang="zh-CN" sz="2400">
                <a:solidFill>
                  <a:srgbClr val="FF6600"/>
                </a:solidFill>
                <a:latin typeface="Times New Roman" panose="02020603050405020304" pitchFamily="18" charset="0"/>
                <a:ea typeface="楷体_GB2312" pitchFamily="49" charset="-122"/>
              </a:rPr>
              <a:t>(3)</a:t>
            </a:r>
            <a:r>
              <a:rPr lang="zh-CN" altLang="en-US" sz="2400">
                <a:solidFill>
                  <a:srgbClr val="FF6600"/>
                </a:solidFill>
                <a:latin typeface="Times New Roman" panose="02020603050405020304" pitchFamily="18" charset="0"/>
                <a:ea typeface="楷体_GB2312" pitchFamily="49" charset="-122"/>
              </a:rPr>
              <a:t>结点</a:t>
            </a:r>
            <a:r>
              <a:rPr lang="en-US" altLang="zh-CN" sz="2400">
                <a:solidFill>
                  <a:srgbClr val="FF6600"/>
                </a:solidFill>
                <a:latin typeface="Times New Roman" panose="02020603050405020304" pitchFamily="18" charset="0"/>
                <a:ea typeface="楷体_GB2312" pitchFamily="49" charset="-122"/>
              </a:rPr>
              <a:t>(Node)</a:t>
            </a:r>
          </a:p>
          <a:p>
            <a:pPr algn="just">
              <a:lnSpc>
                <a:spcPct val="90000"/>
              </a:lnSpc>
              <a:spcBef>
                <a:spcPct val="0"/>
              </a:spcBef>
              <a:buClr>
                <a:srgbClr val="0000FF"/>
              </a:buClr>
              <a:buFontTx/>
              <a:buChar char="•"/>
            </a:pPr>
            <a:r>
              <a:rPr lang="zh-CN" altLang="en-US" sz="2400">
                <a:solidFill>
                  <a:srgbClr val="FF6600"/>
                </a:solidFill>
                <a:latin typeface="Times New Roman" panose="02020603050405020304" pitchFamily="18" charset="0"/>
                <a:ea typeface="楷体_GB2312" pitchFamily="49" charset="-122"/>
              </a:rPr>
              <a:t>结点</a:t>
            </a:r>
            <a:r>
              <a:rPr lang="en-US" altLang="zh-CN" sz="2400">
                <a:solidFill>
                  <a:srgbClr val="FF6600"/>
                </a:solidFill>
                <a:latin typeface="Times New Roman" panose="02020603050405020304" pitchFamily="18" charset="0"/>
                <a:ea typeface="楷体_GB2312" pitchFamily="49" charset="-122"/>
              </a:rPr>
              <a:t>(Node)</a:t>
            </a:r>
            <a:r>
              <a:rPr lang="zh-CN" altLang="en-US" sz="2400">
                <a:solidFill>
                  <a:srgbClr val="FF6600"/>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代表一个</a:t>
            </a:r>
            <a:r>
              <a:rPr lang="zh-CN" altLang="en-US" sz="2400">
                <a:solidFill>
                  <a:srgbClr val="990099"/>
                </a:solidFill>
                <a:latin typeface="Times New Roman" panose="02020603050405020304" pitchFamily="18" charset="0"/>
                <a:ea typeface="楷体_GB2312" pitchFamily="49" charset="-122"/>
              </a:rPr>
              <a:t>物理设备以及其上运行的软件系统</a:t>
            </a:r>
            <a:r>
              <a:rPr lang="zh-CN" altLang="en-US" sz="2400">
                <a:solidFill>
                  <a:srgbClr val="0000FF"/>
                </a:solidFill>
                <a:latin typeface="Times New Roman" panose="02020603050405020304" pitchFamily="18" charset="0"/>
                <a:ea typeface="楷体_GB2312" pitchFamily="49" charset="-122"/>
              </a:rPr>
              <a:t>，如一台</a:t>
            </a:r>
            <a:r>
              <a:rPr lang="en-US" altLang="zh-CN" sz="2400">
                <a:solidFill>
                  <a:srgbClr val="0000FF"/>
                </a:solidFill>
                <a:latin typeface="Times New Roman" panose="02020603050405020304" pitchFamily="18" charset="0"/>
                <a:ea typeface="楷体_GB2312" pitchFamily="49" charset="-122"/>
              </a:rPr>
              <a:t>Unix</a:t>
            </a:r>
            <a:r>
              <a:rPr lang="zh-CN" altLang="en-US" sz="2400">
                <a:solidFill>
                  <a:srgbClr val="0000FF"/>
                </a:solidFill>
                <a:latin typeface="Times New Roman" panose="02020603050405020304" pitchFamily="18" charset="0"/>
                <a:ea typeface="楷体_GB2312" pitchFamily="49" charset="-122"/>
              </a:rPr>
              <a:t>主机、一个</a:t>
            </a:r>
            <a:r>
              <a:rPr lang="en-US" altLang="zh-CN" sz="2400">
                <a:solidFill>
                  <a:srgbClr val="0000FF"/>
                </a:solidFill>
                <a:latin typeface="Times New Roman" panose="02020603050405020304" pitchFamily="18" charset="0"/>
                <a:ea typeface="楷体_GB2312" pitchFamily="49" charset="-122"/>
              </a:rPr>
              <a:t>PC</a:t>
            </a:r>
            <a:r>
              <a:rPr lang="zh-CN" altLang="en-US" sz="2400">
                <a:solidFill>
                  <a:srgbClr val="0000FF"/>
                </a:solidFill>
                <a:latin typeface="Times New Roman" panose="02020603050405020304" pitchFamily="18" charset="0"/>
                <a:ea typeface="楷体_GB2312" pitchFamily="49" charset="-122"/>
              </a:rPr>
              <a:t>终端、一台打印机、一个传感器等。节点是一种类元，可以有属性。</a:t>
            </a:r>
          </a:p>
          <a:p>
            <a:pPr algn="just">
              <a:lnSpc>
                <a:spcPct val="90000"/>
              </a:lnSpc>
              <a:spcBef>
                <a:spcPct val="0"/>
              </a:spcBef>
              <a:buClr>
                <a:srgbClr val="0000FF"/>
              </a:buClr>
              <a:buFontTx/>
              <a:buChar char="•"/>
            </a:pPr>
            <a:r>
              <a:rPr lang="zh-CN" altLang="en-US" sz="2400">
                <a:solidFill>
                  <a:srgbClr val="FF6600"/>
                </a:solidFill>
                <a:latin typeface="Times New Roman" panose="02020603050405020304" pitchFamily="18" charset="0"/>
                <a:ea typeface="楷体_GB2312" pitchFamily="49" charset="-122"/>
              </a:rPr>
              <a:t>位置</a:t>
            </a:r>
            <a:r>
              <a:rPr lang="en-US" altLang="zh-CN" sz="2400">
                <a:solidFill>
                  <a:srgbClr val="FF6600"/>
                </a:solidFill>
                <a:latin typeface="Times New Roman" panose="02020603050405020304" pitchFamily="18" charset="0"/>
                <a:ea typeface="楷体_GB2312" pitchFamily="49" charset="-122"/>
              </a:rPr>
              <a:t>(Location)</a:t>
            </a:r>
            <a:r>
              <a:rPr lang="zh-CN" altLang="en-US" sz="2400">
                <a:solidFill>
                  <a:srgbClr val="FF6600"/>
                </a:solidFill>
                <a:latin typeface="Times New Roman" panose="02020603050405020304" pitchFamily="18" charset="0"/>
                <a:ea typeface="楷体_GB2312" pitchFamily="49" charset="-122"/>
              </a:rPr>
              <a:t>定义：</a:t>
            </a:r>
            <a:r>
              <a:rPr lang="zh-CN" altLang="en-US" sz="2400">
                <a:solidFill>
                  <a:srgbClr val="0000FF"/>
                </a:solidFill>
                <a:latin typeface="Times New Roman" panose="02020603050405020304" pitchFamily="18" charset="0"/>
                <a:ea typeface="楷体_GB2312" pitchFamily="49" charset="-122"/>
              </a:rPr>
              <a:t>一个运行时实体在环境中的物理放置，如分布式环境中的对象或分栏。在</a:t>
            </a:r>
            <a:r>
              <a:rPr lang="en-US" altLang="zh-CN" sz="2400">
                <a:solidFill>
                  <a:srgbClr val="0000FF"/>
                </a:solidFill>
                <a:latin typeface="Times New Roman" panose="02020603050405020304" pitchFamily="18" charset="0"/>
                <a:ea typeface="楷体_GB2312" pitchFamily="49" charset="-122"/>
              </a:rPr>
              <a:t>UML</a:t>
            </a:r>
            <a:r>
              <a:rPr lang="zh-CN" altLang="en-US" sz="2400">
                <a:solidFill>
                  <a:srgbClr val="0000FF"/>
                </a:solidFill>
                <a:latin typeface="Times New Roman" panose="02020603050405020304" pitchFamily="18" charset="0"/>
                <a:ea typeface="楷体_GB2312" pitchFamily="49" charset="-122"/>
              </a:rPr>
              <a:t>中，位置是分散的，位置的单位是节点。</a:t>
            </a:r>
          </a:p>
          <a:p>
            <a:pPr algn="just">
              <a:lnSpc>
                <a:spcPct val="90000"/>
              </a:lnSpc>
              <a:spcBef>
                <a:spcPct val="0"/>
              </a:spcBef>
              <a:buClr>
                <a:srgbClr val="0000FF"/>
              </a:buClr>
              <a:buFontTx/>
              <a:buChar char="•"/>
            </a:pPr>
            <a:r>
              <a:rPr lang="zh-CN" altLang="en-US" sz="2400">
                <a:solidFill>
                  <a:srgbClr val="FF6600"/>
                </a:solidFill>
                <a:latin typeface="Times New Roman" panose="02020603050405020304" pitchFamily="18" charset="0"/>
                <a:ea typeface="楷体_GB2312" pitchFamily="49" charset="-122"/>
              </a:rPr>
              <a:t>节点名称的定义：</a:t>
            </a:r>
            <a:r>
              <a:rPr lang="zh-CN" altLang="en-US" sz="2400">
                <a:solidFill>
                  <a:srgbClr val="0000FF"/>
                </a:solidFill>
                <a:latin typeface="Times New Roman" panose="02020603050405020304" pitchFamily="18" charset="0"/>
                <a:ea typeface="楷体_GB2312" pitchFamily="49" charset="-122"/>
              </a:rPr>
              <a:t>节点标识</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节点的类型的标识。</a:t>
            </a:r>
          </a:p>
          <a:p>
            <a:pPr algn="just">
              <a:lnSpc>
                <a:spcPct val="90000"/>
              </a:lnSpc>
              <a:spcBef>
                <a:spcPct val="0"/>
              </a:spcBef>
              <a:buClr>
                <a:srgbClr val="0000FF"/>
              </a:buClr>
              <a:buFontTx/>
              <a:buNone/>
            </a:pPr>
            <a:r>
              <a:rPr lang="en-US" altLang="zh-CN" sz="2400">
                <a:solidFill>
                  <a:srgbClr val="FF6600"/>
                </a:solidFill>
                <a:latin typeface="Times New Roman" panose="02020603050405020304" pitchFamily="18" charset="0"/>
                <a:ea typeface="楷体_GB2312" pitchFamily="49" charset="-122"/>
              </a:rPr>
              <a:t>(4)</a:t>
            </a:r>
            <a:r>
              <a:rPr lang="zh-CN" altLang="en-US" sz="2400">
                <a:solidFill>
                  <a:srgbClr val="FF6600"/>
                </a:solidFill>
                <a:latin typeface="Times New Roman" panose="02020603050405020304" pitchFamily="18" charset="0"/>
                <a:ea typeface="楷体_GB2312" pitchFamily="49" charset="-122"/>
              </a:rPr>
              <a:t>接口</a:t>
            </a:r>
            <a:r>
              <a:rPr lang="en-US" altLang="zh-CN" sz="2400">
                <a:solidFill>
                  <a:srgbClr val="FF6600"/>
                </a:solidFill>
                <a:latin typeface="Times New Roman" panose="02020603050405020304" pitchFamily="18" charset="0"/>
                <a:ea typeface="楷体_GB2312" pitchFamily="49" charset="-122"/>
              </a:rPr>
              <a:t>(Connection)</a:t>
            </a:r>
          </a:p>
          <a:p>
            <a:pPr algn="just">
              <a:lnSpc>
                <a:spcPct val="90000"/>
              </a:lnSpc>
              <a:spcBef>
                <a:spcPct val="0"/>
              </a:spcBef>
              <a:buClr>
                <a:srgbClr val="0000FF"/>
              </a:buClr>
              <a:buFontTx/>
              <a:buChar char="•"/>
            </a:pPr>
            <a:r>
              <a:rPr lang="zh-CN" altLang="en-US" sz="2400">
                <a:solidFill>
                  <a:srgbClr val="0000FF"/>
                </a:solidFill>
                <a:latin typeface="Times New Roman" panose="02020603050405020304" pitchFamily="18" charset="0"/>
                <a:ea typeface="楷体_GB2312" pitchFamily="49" charset="-122"/>
              </a:rPr>
              <a:t>结点之间的连线表示系统之间进行交互的通信路径。接口是描述类或构件的一个</a:t>
            </a:r>
            <a:r>
              <a:rPr lang="zh-CN" altLang="en-US" sz="2400">
                <a:solidFill>
                  <a:srgbClr val="990099"/>
                </a:solidFill>
                <a:latin typeface="Times New Roman" panose="02020603050405020304" pitchFamily="18" charset="0"/>
                <a:ea typeface="楷体_GB2312" pitchFamily="49" charset="-122"/>
              </a:rPr>
              <a:t>服务的操作</a:t>
            </a:r>
            <a:r>
              <a:rPr lang="zh-CN" altLang="en-US" sz="2400">
                <a:solidFill>
                  <a:srgbClr val="0000FF"/>
                </a:solidFill>
                <a:latin typeface="Times New Roman" panose="02020603050405020304" pitchFamily="18" charset="0"/>
                <a:ea typeface="楷体_GB2312" pitchFamily="49" charset="-122"/>
              </a:rPr>
              <a:t>。</a:t>
            </a:r>
          </a:p>
          <a:p>
            <a:pPr algn="just">
              <a:lnSpc>
                <a:spcPct val="90000"/>
              </a:lnSpc>
              <a:spcBef>
                <a:spcPct val="0"/>
              </a:spcBef>
              <a:buClr>
                <a:srgbClr val="FF6600"/>
              </a:buClr>
              <a:buFontTx/>
              <a:buChar char="•"/>
            </a:pPr>
            <a:r>
              <a:rPr lang="zh-CN" altLang="en-US" sz="2400">
                <a:solidFill>
                  <a:srgbClr val="FF6600"/>
                </a:solidFill>
                <a:latin typeface="Times New Roman" panose="02020603050405020304" pitchFamily="18" charset="0"/>
                <a:ea typeface="楷体_GB2312" pitchFamily="49" charset="-122"/>
              </a:rPr>
              <a:t>接口的名称：</a:t>
            </a:r>
            <a:r>
              <a:rPr lang="zh-CN" altLang="en-US" sz="2400">
                <a:solidFill>
                  <a:srgbClr val="0000FF"/>
                </a:solidFill>
                <a:latin typeface="Times New Roman" panose="02020603050405020304" pitchFamily="18" charset="0"/>
                <a:ea typeface="楷体_GB2312" pitchFamily="49" charset="-122"/>
              </a:rPr>
              <a:t>一是带有关键字</a:t>
            </a:r>
            <a:r>
              <a:rPr lang="en-US" altLang="zh-CN" sz="2400">
                <a:solidFill>
                  <a:srgbClr val="0000FF"/>
                </a:solidFill>
                <a:latin typeface="Times New Roman" panose="02020603050405020304" pitchFamily="18" charset="0"/>
                <a:ea typeface="楷体_GB2312" pitchFamily="49" charset="-122"/>
              </a:rPr>
              <a:t>《interface》</a:t>
            </a:r>
            <a:r>
              <a:rPr lang="zh-CN" altLang="en-US" sz="2400">
                <a:solidFill>
                  <a:srgbClr val="0000FF"/>
                </a:solidFill>
                <a:latin typeface="Times New Roman" panose="02020603050405020304" pitchFamily="18" charset="0"/>
                <a:ea typeface="楷体_GB2312" pitchFamily="49" charset="-122"/>
              </a:rPr>
              <a:t>的</a:t>
            </a:r>
            <a:r>
              <a:rPr lang="zh-CN" altLang="en-US" sz="2400">
                <a:solidFill>
                  <a:srgbClr val="990099"/>
                </a:solidFill>
                <a:latin typeface="Times New Roman" panose="02020603050405020304" pitchFamily="18" charset="0"/>
                <a:ea typeface="楷体_GB2312" pitchFamily="49" charset="-122"/>
              </a:rPr>
              <a:t>矩形</a:t>
            </a:r>
            <a:r>
              <a:rPr lang="zh-CN" altLang="en-US" sz="2400">
                <a:solidFill>
                  <a:srgbClr val="0000FF"/>
                </a:solidFill>
                <a:latin typeface="Times New Roman" panose="02020603050405020304" pitchFamily="18" charset="0"/>
                <a:ea typeface="楷体_GB2312" pitchFamily="49" charset="-122"/>
              </a:rPr>
              <a:t>表示，接口支持的操作在操作分栏中。 </a:t>
            </a:r>
          </a:p>
          <a:p>
            <a:pPr algn="just">
              <a:lnSpc>
                <a:spcPct val="90000"/>
              </a:lnSpc>
              <a:spcBef>
                <a:spcPct val="0"/>
              </a:spcBef>
              <a:buClr>
                <a:srgbClr val="0000FF"/>
              </a:buClr>
              <a:buFontTx/>
              <a:buChar char="•"/>
            </a:pPr>
            <a:r>
              <a:rPr lang="zh-CN" altLang="en-US" sz="2400">
                <a:solidFill>
                  <a:srgbClr val="FF6600"/>
                </a:solidFill>
                <a:latin typeface="Times New Roman" panose="02020603050405020304" pitchFamily="18" charset="0"/>
                <a:ea typeface="楷体_GB2312" pitchFamily="49" charset="-122"/>
              </a:rPr>
              <a:t>接口第二种表示是以小圆圈，</a:t>
            </a:r>
            <a:r>
              <a:rPr lang="zh-CN" altLang="en-US" sz="2400">
                <a:solidFill>
                  <a:srgbClr val="0000FF"/>
                </a:solidFill>
                <a:latin typeface="Times New Roman" panose="02020603050405020304" pitchFamily="18" charset="0"/>
                <a:ea typeface="楷体_GB2312" pitchFamily="49" charset="-122"/>
              </a:rPr>
              <a:t>接口的名称位于</a:t>
            </a:r>
            <a:r>
              <a:rPr lang="zh-CN" altLang="en-US" sz="2400">
                <a:solidFill>
                  <a:srgbClr val="990099"/>
                </a:solidFill>
                <a:latin typeface="Times New Roman" panose="02020603050405020304" pitchFamily="18" charset="0"/>
                <a:ea typeface="楷体_GB2312" pitchFamily="49" charset="-122"/>
              </a:rPr>
              <a:t>小圆圈</a:t>
            </a:r>
            <a:r>
              <a:rPr lang="zh-CN" altLang="en-US" sz="2400">
                <a:solidFill>
                  <a:srgbClr val="0000FF"/>
                </a:solidFill>
                <a:latin typeface="Times New Roman" panose="02020603050405020304" pitchFamily="18" charset="0"/>
                <a:ea typeface="楷体_GB2312" pitchFamily="49" charset="-122"/>
              </a:rPr>
              <a:t>的下方。圆圈符号用实线与支持接口的类或其他元素相连，它还可以连向高层的容器，如包。  </a:t>
            </a:r>
          </a:p>
        </p:txBody>
      </p:sp>
      <p:sp>
        <p:nvSpPr>
          <p:cNvPr id="60420" name="Rectangle 3">
            <a:extLst>
              <a:ext uri="{FF2B5EF4-FFF2-40B4-BE49-F238E27FC236}">
                <a16:creationId xmlns:a16="http://schemas.microsoft.com/office/drawing/2014/main" id="{B4AFA8F6-30BE-4D51-8ADF-134B416937EE}"/>
              </a:ext>
            </a:extLst>
          </p:cNvPr>
          <p:cNvSpPr>
            <a:spLocks noChangeArrowheads="1"/>
          </p:cNvSpPr>
          <p:nvPr/>
        </p:nvSpPr>
        <p:spPr bwMode="auto">
          <a:xfrm>
            <a:off x="2979738"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60421" name="Rectangle 4">
            <a:extLst>
              <a:ext uri="{FF2B5EF4-FFF2-40B4-BE49-F238E27FC236}">
                <a16:creationId xmlns:a16="http://schemas.microsoft.com/office/drawing/2014/main" id="{80F20383-CD57-4181-B4FF-13EEB7D3520D}"/>
              </a:ext>
            </a:extLst>
          </p:cNvPr>
          <p:cNvSpPr>
            <a:spLocks noChangeArrowheads="1"/>
          </p:cNvSpPr>
          <p:nvPr/>
        </p:nvSpPr>
        <p:spPr bwMode="auto">
          <a:xfrm>
            <a:off x="3281363"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60422" name="Rectangle 5">
            <a:extLst>
              <a:ext uri="{FF2B5EF4-FFF2-40B4-BE49-F238E27FC236}">
                <a16:creationId xmlns:a16="http://schemas.microsoft.com/office/drawing/2014/main" id="{4E6FC6AF-9865-4975-BEFD-41373A5FC596}"/>
              </a:ext>
            </a:extLst>
          </p:cNvPr>
          <p:cNvSpPr>
            <a:spLocks noChangeArrowheads="1"/>
          </p:cNvSpPr>
          <p:nvPr/>
        </p:nvSpPr>
        <p:spPr bwMode="auto">
          <a:xfrm>
            <a:off x="32242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60423" name="Rectangle 6">
            <a:extLst>
              <a:ext uri="{FF2B5EF4-FFF2-40B4-BE49-F238E27FC236}">
                <a16:creationId xmlns:a16="http://schemas.microsoft.com/office/drawing/2014/main" id="{E608F33F-0A09-47FB-92A0-313DB374E031}"/>
              </a:ext>
            </a:extLst>
          </p:cNvPr>
          <p:cNvSpPr>
            <a:spLocks noChangeArrowheads="1"/>
          </p:cNvSpPr>
          <p:nvPr/>
        </p:nvSpPr>
        <p:spPr bwMode="auto">
          <a:xfrm>
            <a:off x="3300413" y="2100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60424" name="Text Box 7">
            <a:extLst>
              <a:ext uri="{FF2B5EF4-FFF2-40B4-BE49-F238E27FC236}">
                <a16:creationId xmlns:a16="http://schemas.microsoft.com/office/drawing/2014/main" id="{F940497A-9E18-4CEA-BD52-0D977BC3AB9D}"/>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66FF33"/>
                </a:solidFill>
                <a:latin typeface="Times New Roman" panose="02020603050405020304" pitchFamily="18" charset="0"/>
                <a:ea typeface="楷体_GB2312" pitchFamily="49" charset="-122"/>
              </a:rPr>
              <a:t>UML</a:t>
            </a:r>
            <a:r>
              <a:rPr kumimoji="1" lang="zh-CN" altLang="en-US" sz="2400" b="1">
                <a:solidFill>
                  <a:srgbClr val="66FF33"/>
                </a:solidFill>
                <a:latin typeface="Times New Roman" panose="02020603050405020304" pitchFamily="18" charset="0"/>
                <a:ea typeface="楷体_GB2312" pitchFamily="49" charset="-122"/>
              </a:rPr>
              <a:t>静态建模</a:t>
            </a:r>
          </a:p>
        </p:txBody>
      </p:sp>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E4D4A10-C956-41FD-BA5C-3B7E093FEBA0}"/>
              </a:ext>
            </a:extLst>
          </p:cNvPr>
          <p:cNvSpPr>
            <a:spLocks noChangeArrowheads="1"/>
          </p:cNvSpPr>
          <p:nvPr/>
        </p:nvSpPr>
        <p:spPr bwMode="auto">
          <a:xfrm>
            <a:off x="3017838" y="2084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pic>
        <p:nvPicPr>
          <p:cNvPr id="2" name="图片 1">
            <a:extLst>
              <a:ext uri="{FF2B5EF4-FFF2-40B4-BE49-F238E27FC236}">
                <a16:creationId xmlns:a16="http://schemas.microsoft.com/office/drawing/2014/main" id="{2A52B3EA-BBDD-4EAD-9FDE-697E50B96F10}"/>
              </a:ext>
            </a:extLst>
          </p:cNvPr>
          <p:cNvPicPr>
            <a:picLocks noChangeAspect="1"/>
          </p:cNvPicPr>
          <p:nvPr/>
        </p:nvPicPr>
        <p:blipFill>
          <a:blip r:embed="rId2"/>
          <a:stretch>
            <a:fillRect/>
          </a:stretch>
        </p:blipFill>
        <p:spPr>
          <a:xfrm>
            <a:off x="792527" y="188640"/>
            <a:ext cx="7558945" cy="6539228"/>
          </a:xfrm>
          <a:prstGeom prst="rect">
            <a:avLst/>
          </a:prstGeom>
        </p:spPr>
      </p:pic>
    </p:spTree>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a:extLst>
              <a:ext uri="{FF2B5EF4-FFF2-40B4-BE49-F238E27FC236}">
                <a16:creationId xmlns:a16="http://schemas.microsoft.com/office/drawing/2014/main" id="{EB76A1EB-4269-43BC-B549-D827E99ED107}"/>
              </a:ext>
            </a:extLst>
          </p:cNvPr>
          <p:cNvSpPr>
            <a:spLocks noGrp="1"/>
          </p:cNvSpPr>
          <p:nvPr>
            <p:ph type="ftr" sz="quarter" idx="10"/>
          </p:nvPr>
        </p:nvSpPr>
        <p:spPr/>
        <p:txBody>
          <a:bodyPr/>
          <a:lstStyle/>
          <a:p>
            <a:pPr>
              <a:defRPr/>
            </a:pPr>
            <a:r>
              <a:rPr lang="zh-CN" altLang="en-US"/>
              <a:t>个人成果，妥善保存，请勿传播</a:t>
            </a:r>
          </a:p>
        </p:txBody>
      </p:sp>
      <p:sp>
        <p:nvSpPr>
          <p:cNvPr id="1076226" name="Rectangle 2">
            <a:extLst>
              <a:ext uri="{FF2B5EF4-FFF2-40B4-BE49-F238E27FC236}">
                <a16:creationId xmlns:a16="http://schemas.microsoft.com/office/drawing/2014/main" id="{6DD7B465-D6AD-4E4F-8DE7-AA5EA6A24FFF}"/>
              </a:ext>
            </a:extLst>
          </p:cNvPr>
          <p:cNvSpPr>
            <a:spLocks noGrp="1" noChangeArrowheads="1"/>
          </p:cNvSpPr>
          <p:nvPr>
            <p:ph type="title"/>
          </p:nvPr>
        </p:nvSpPr>
        <p:spPr/>
        <p:txBody>
          <a:bodyPr/>
          <a:lstStyle/>
          <a:p>
            <a:pPr eaLnBrk="1" hangingPunct="1">
              <a:defRPr/>
            </a:pPr>
            <a:r>
              <a:rPr lang="zh-CN" altLang="en-US"/>
              <a:t>课程内容提纲</a:t>
            </a:r>
          </a:p>
        </p:txBody>
      </p:sp>
      <p:sp>
        <p:nvSpPr>
          <p:cNvPr id="62468" name="Rectangle 3">
            <a:extLst>
              <a:ext uri="{FF2B5EF4-FFF2-40B4-BE49-F238E27FC236}">
                <a16:creationId xmlns:a16="http://schemas.microsoft.com/office/drawing/2014/main" id="{D9D6D311-C638-42EB-8ED6-100C5367A602}"/>
              </a:ext>
            </a:extLst>
          </p:cNvPr>
          <p:cNvSpPr>
            <a:spLocks noGrp="1" noChangeArrowheads="1"/>
          </p:cNvSpPr>
          <p:nvPr>
            <p:ph type="body" sz="half" idx="1"/>
          </p:nvPr>
        </p:nvSpPr>
        <p:spPr>
          <a:xfrm>
            <a:off x="2555875" y="1981200"/>
            <a:ext cx="6337300" cy="4184650"/>
          </a:xfrm>
        </p:spPr>
        <p:txBody>
          <a:bodyPr/>
          <a:lstStyle/>
          <a:p>
            <a:pPr eaLnBrk="1" hangingPunct="1">
              <a:lnSpc>
                <a:spcPct val="130000"/>
              </a:lnSpc>
            </a:pPr>
            <a:r>
              <a:rPr lang="en-US" altLang="zh-CN" sz="2800">
                <a:latin typeface="Arial" panose="020B0604020202020204" pitchFamily="34" charset="0"/>
              </a:rPr>
              <a:t>“</a:t>
            </a:r>
            <a:r>
              <a:rPr lang="en-US" altLang="zh-CN" sz="2800"/>
              <a:t>UML</a:t>
            </a:r>
            <a:r>
              <a:rPr lang="zh-CN" altLang="en-US" sz="2800"/>
              <a:t>与面向对象的分析和设计</a:t>
            </a:r>
            <a:r>
              <a:rPr lang="zh-CN" altLang="en-US" sz="2800">
                <a:latin typeface="Arial" panose="020B0604020202020204" pitchFamily="34" charset="0"/>
              </a:rPr>
              <a:t>”</a:t>
            </a:r>
            <a:endParaRPr lang="zh-CN" altLang="en-US" sz="2800"/>
          </a:p>
          <a:p>
            <a:pPr lvl="1" eaLnBrk="1" hangingPunct="1">
              <a:lnSpc>
                <a:spcPct val="130000"/>
              </a:lnSpc>
            </a:pPr>
            <a:r>
              <a:rPr lang="en-US" altLang="zh-CN" sz="2400"/>
              <a:t>UML </a:t>
            </a:r>
            <a:r>
              <a:rPr lang="zh-CN" altLang="en-US" sz="2400"/>
              <a:t>建模概述</a:t>
            </a:r>
          </a:p>
          <a:p>
            <a:pPr lvl="1" eaLnBrk="1" hangingPunct="1">
              <a:lnSpc>
                <a:spcPct val="130000"/>
              </a:lnSpc>
            </a:pPr>
            <a:r>
              <a:rPr lang="en-US" altLang="zh-CN" sz="2400"/>
              <a:t>UML </a:t>
            </a:r>
            <a:r>
              <a:rPr lang="zh-CN" altLang="en-US" sz="2400"/>
              <a:t>静态建模</a:t>
            </a:r>
          </a:p>
          <a:p>
            <a:pPr lvl="1" eaLnBrk="1" hangingPunct="1">
              <a:lnSpc>
                <a:spcPct val="130000"/>
              </a:lnSpc>
            </a:pPr>
            <a:r>
              <a:rPr lang="en-US" altLang="zh-CN" sz="2400">
                <a:solidFill>
                  <a:srgbClr val="FFCC00"/>
                </a:solidFill>
              </a:rPr>
              <a:t>UML </a:t>
            </a:r>
            <a:r>
              <a:rPr lang="zh-CN" altLang="en-US" sz="2400">
                <a:solidFill>
                  <a:srgbClr val="FFCC00"/>
                </a:solidFill>
              </a:rPr>
              <a:t>动态建模</a:t>
            </a:r>
          </a:p>
          <a:p>
            <a:pPr lvl="1" eaLnBrk="1" hangingPunct="1">
              <a:lnSpc>
                <a:spcPct val="130000"/>
              </a:lnSpc>
            </a:pPr>
            <a:r>
              <a:rPr lang="zh-CN" altLang="en-US" sz="2400"/>
              <a:t>案例分析</a:t>
            </a:r>
          </a:p>
        </p:txBody>
      </p:sp>
      <p:graphicFrame>
        <p:nvGraphicFramePr>
          <p:cNvPr id="62469" name="Object 4">
            <a:extLst>
              <a:ext uri="{FF2B5EF4-FFF2-40B4-BE49-F238E27FC236}">
                <a16:creationId xmlns:a16="http://schemas.microsoft.com/office/drawing/2014/main" id="{A018D502-3F22-4BC7-A208-DEBE3752116B}"/>
              </a:ext>
            </a:extLst>
          </p:cNvPr>
          <p:cNvGraphicFramePr>
            <a:graphicFrameLocks noGrp="1" noChangeAspect="1"/>
          </p:cNvGraphicFramePr>
          <p:nvPr>
            <p:ph sz="quarter" idx="3"/>
          </p:nvPr>
        </p:nvGraphicFramePr>
        <p:xfrm>
          <a:off x="2771775" y="3794125"/>
          <a:ext cx="398463" cy="427038"/>
        </p:xfrm>
        <a:graphic>
          <a:graphicData uri="http://schemas.openxmlformats.org/presentationml/2006/ole">
            <mc:AlternateContent xmlns:mc="http://schemas.openxmlformats.org/markup-compatibility/2006">
              <mc:Choice xmlns:v="urn:schemas-microsoft-com:vml" Requires="v">
                <p:oleObj spid="_x0000_s62485" name="Visio" r:id="rId4" imgW="397764" imgH="397764" progId="Visio.Drawing.11">
                  <p:embed/>
                </p:oleObj>
              </mc:Choice>
              <mc:Fallback>
                <p:oleObj name="Visio" r:id="rId4" imgW="397764" imgH="39776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3794125"/>
                        <a:ext cx="3984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1481"/>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7716BD58-71B2-4378-B42E-C6805D48309F}"/>
              </a:ext>
            </a:extLst>
          </p:cNvPr>
          <p:cNvSpPr>
            <a:spLocks noGrp="1"/>
          </p:cNvSpPr>
          <p:nvPr>
            <p:ph type="ftr" sz="quarter" idx="10"/>
          </p:nvPr>
        </p:nvSpPr>
        <p:spPr/>
        <p:txBody>
          <a:bodyPr/>
          <a:lstStyle/>
          <a:p>
            <a:pPr>
              <a:defRPr/>
            </a:pPr>
            <a:r>
              <a:rPr lang="zh-CN" altLang="en-US"/>
              <a:t>个人成果，妥善保存，请勿传播</a:t>
            </a:r>
          </a:p>
        </p:txBody>
      </p:sp>
      <p:sp>
        <p:nvSpPr>
          <p:cNvPr id="64515" name="Rectangle 2">
            <a:extLst>
              <a:ext uri="{FF2B5EF4-FFF2-40B4-BE49-F238E27FC236}">
                <a16:creationId xmlns:a16="http://schemas.microsoft.com/office/drawing/2014/main" id="{AD6D253C-F466-4872-89CE-89E396EF9F12}"/>
              </a:ext>
            </a:extLst>
          </p:cNvPr>
          <p:cNvSpPr>
            <a:spLocks noGrp="1" noChangeArrowheads="1"/>
          </p:cNvSpPr>
          <p:nvPr>
            <p:ph type="body" idx="1"/>
          </p:nvPr>
        </p:nvSpPr>
        <p:spPr>
          <a:xfrm>
            <a:off x="228600" y="1412875"/>
            <a:ext cx="8686800" cy="5140325"/>
          </a:xfrm>
          <a:solidFill>
            <a:schemeClr val="tx1"/>
          </a:solidFill>
        </p:spPr>
        <p:txBody>
          <a:bodyPr/>
          <a:lstStyle/>
          <a:p>
            <a:pPr algn="ctr" eaLnBrk="1" hangingPunct="1">
              <a:lnSpc>
                <a:spcPct val="110000"/>
              </a:lnSpc>
              <a:buSzPct val="85000"/>
              <a:buFont typeface="宋体" panose="02010600030101010101" pitchFamily="2" charset="-122"/>
              <a:buNone/>
            </a:pPr>
            <a:r>
              <a:rPr lang="en-US" altLang="zh-CN" sz="3600" b="1">
                <a:solidFill>
                  <a:srgbClr val="FF0000"/>
                </a:solidFill>
                <a:latin typeface="Times New Roman" panose="02020603050405020304" pitchFamily="18" charset="0"/>
                <a:ea typeface="楷体_GB2312" pitchFamily="49" charset="-122"/>
              </a:rPr>
              <a:t>UML</a:t>
            </a:r>
            <a:r>
              <a:rPr lang="zh-CN" altLang="en-US" sz="3600" b="1">
                <a:solidFill>
                  <a:srgbClr val="FF0000"/>
                </a:solidFill>
                <a:latin typeface="Times New Roman" panose="02020603050405020304" pitchFamily="18" charset="0"/>
                <a:ea typeface="楷体_GB2312" pitchFamily="49" charset="-122"/>
              </a:rPr>
              <a:t>动态建模</a:t>
            </a:r>
          </a:p>
          <a:p>
            <a:pPr algn="just" eaLnBrk="1" hangingPunct="1">
              <a:lnSpc>
                <a:spcPct val="110000"/>
              </a:lnSpc>
              <a:buSzPct val="85000"/>
              <a:buFont typeface="宋体" panose="02010600030101010101" pitchFamily="2" charset="-122"/>
              <a:buNone/>
            </a:pPr>
            <a:r>
              <a:rPr lang="en-US" altLang="zh-CN" sz="2400">
                <a:solidFill>
                  <a:schemeClr val="accent2"/>
                </a:solidFill>
                <a:latin typeface="Times New Roman" panose="02020603050405020304" pitchFamily="18" charset="0"/>
                <a:ea typeface="楷体_GB2312" pitchFamily="49" charset="-122"/>
              </a:rPr>
              <a:t>UML</a:t>
            </a:r>
            <a:r>
              <a:rPr lang="zh-CN" altLang="en-US" sz="2400">
                <a:solidFill>
                  <a:schemeClr val="accent2"/>
                </a:solidFill>
                <a:latin typeface="Times New Roman" panose="02020603050405020304" pitchFamily="18" charset="0"/>
                <a:ea typeface="楷体_GB2312" pitchFamily="49" charset="-122"/>
              </a:rPr>
              <a:t>动态模型有：状态图、顺序图、协作图、活动图</a:t>
            </a:r>
          </a:p>
          <a:p>
            <a:pPr algn="just" eaLnBrk="1" hangingPunct="1">
              <a:lnSpc>
                <a:spcPct val="110000"/>
              </a:lnSpc>
              <a:buSzPct val="85000"/>
              <a:buFont typeface="宋体" panose="02010600030101010101" pitchFamily="2" charset="-122"/>
              <a:buNone/>
            </a:pPr>
            <a:r>
              <a:rPr lang="en-US" altLang="zh-CN" sz="2400">
                <a:solidFill>
                  <a:srgbClr val="FF6600"/>
                </a:solidFill>
                <a:latin typeface="Times New Roman" panose="02020603050405020304" pitchFamily="18" charset="0"/>
                <a:ea typeface="楷体_GB2312" pitchFamily="49" charset="-122"/>
              </a:rPr>
              <a:t>1. </a:t>
            </a:r>
            <a:r>
              <a:rPr lang="zh-CN" altLang="en-US" sz="2400">
                <a:solidFill>
                  <a:srgbClr val="FF6600"/>
                </a:solidFill>
                <a:latin typeface="Times New Roman" panose="02020603050405020304" pitchFamily="18" charset="0"/>
                <a:ea typeface="楷体_GB2312" pitchFamily="49" charset="-122"/>
              </a:rPr>
              <a:t>消息</a:t>
            </a:r>
          </a:p>
          <a:p>
            <a:pPr algn="just" eaLnBrk="1" hangingPunct="1">
              <a:lnSpc>
                <a:spcPct val="110000"/>
              </a:lnSpc>
              <a:buClr>
                <a:schemeClr val="accent2"/>
              </a:buClr>
              <a:buFontTx/>
              <a:buChar char="•"/>
            </a:pPr>
            <a:r>
              <a:rPr lang="zh-CN" altLang="en-US" sz="2400">
                <a:solidFill>
                  <a:schemeClr val="accent2"/>
                </a:solidFill>
                <a:latin typeface="Times New Roman" panose="02020603050405020304" pitchFamily="18" charset="0"/>
                <a:ea typeface="楷体_GB2312" pitchFamily="49" charset="-122"/>
              </a:rPr>
              <a:t>对象间的交互是通过对象间消息的传递来完成的。</a:t>
            </a:r>
            <a:r>
              <a:rPr lang="zh-CN" altLang="en-US" sz="2400">
                <a:solidFill>
                  <a:srgbClr val="996600"/>
                </a:solidFill>
                <a:latin typeface="Times New Roman" panose="02020603050405020304" pitchFamily="18" charset="0"/>
                <a:ea typeface="楷体_GB2312" pitchFamily="49" charset="-122"/>
              </a:rPr>
              <a:t>当一个对象调用另一个对象中的操作时，即完成了一次消息传递。当操作执行后，控制便返回到调用者。对象通过相互间的通信</a:t>
            </a:r>
            <a:r>
              <a:rPr lang="en-US" altLang="zh-CN" sz="2400">
                <a:solidFill>
                  <a:srgbClr val="996600"/>
                </a:solidFill>
                <a:latin typeface="Times New Roman" panose="02020603050405020304" pitchFamily="18" charset="0"/>
                <a:ea typeface="楷体_GB2312" pitchFamily="49" charset="-122"/>
              </a:rPr>
              <a:t>(</a:t>
            </a:r>
            <a:r>
              <a:rPr lang="zh-CN" altLang="en-US" sz="2400">
                <a:solidFill>
                  <a:srgbClr val="996600"/>
                </a:solidFill>
                <a:latin typeface="Times New Roman" panose="02020603050405020304" pitchFamily="18" charset="0"/>
                <a:ea typeface="楷体_GB2312" pitchFamily="49" charset="-122"/>
              </a:rPr>
              <a:t>消息传递</a:t>
            </a:r>
            <a:r>
              <a:rPr lang="en-US" altLang="zh-CN" sz="2400">
                <a:solidFill>
                  <a:srgbClr val="996600"/>
                </a:solidFill>
                <a:latin typeface="Times New Roman" panose="02020603050405020304" pitchFamily="18" charset="0"/>
                <a:ea typeface="楷体_GB2312" pitchFamily="49" charset="-122"/>
              </a:rPr>
              <a:t>)</a:t>
            </a:r>
            <a:r>
              <a:rPr lang="zh-CN" altLang="en-US" sz="2400">
                <a:solidFill>
                  <a:srgbClr val="996600"/>
                </a:solidFill>
                <a:latin typeface="Times New Roman" panose="02020603050405020304" pitchFamily="18" charset="0"/>
                <a:ea typeface="楷体_GB2312" pitchFamily="49" charset="-122"/>
              </a:rPr>
              <a:t>进行合作，并在其生命周期中根据通信的结果不断改变自身的状态</a:t>
            </a:r>
            <a:r>
              <a:rPr lang="zh-CN" altLang="en-US" sz="2400">
                <a:solidFill>
                  <a:srgbClr val="990099"/>
                </a:solidFill>
                <a:latin typeface="Times New Roman" panose="02020603050405020304" pitchFamily="18" charset="0"/>
                <a:ea typeface="楷体_GB2312" pitchFamily="49" charset="-122"/>
              </a:rPr>
              <a:t>。 </a:t>
            </a:r>
          </a:p>
          <a:p>
            <a:pPr algn="just" eaLnBrk="1" hangingPunct="1">
              <a:lnSpc>
                <a:spcPct val="110000"/>
              </a:lnSpc>
              <a:buClr>
                <a:schemeClr val="accent2"/>
              </a:buClr>
              <a:buFontTx/>
              <a:buChar char="•"/>
            </a:pPr>
            <a:r>
              <a:rPr lang="zh-CN" altLang="en-US" sz="2400">
                <a:solidFill>
                  <a:srgbClr val="990099"/>
                </a:solidFill>
                <a:latin typeface="Times New Roman" panose="02020603050405020304" pitchFamily="18" charset="0"/>
                <a:ea typeface="楷体_GB2312" pitchFamily="49" charset="-122"/>
              </a:rPr>
              <a:t>简单消息</a:t>
            </a:r>
            <a:r>
              <a:rPr lang="en-US" altLang="zh-CN" sz="2400">
                <a:solidFill>
                  <a:srgbClr val="990099"/>
                </a:solidFill>
                <a:latin typeface="Times New Roman" panose="02020603050405020304" pitchFamily="18" charset="0"/>
                <a:ea typeface="楷体_GB2312" pitchFamily="49" charset="-122"/>
              </a:rPr>
              <a:t>(Simple Message) </a:t>
            </a:r>
            <a:r>
              <a:rPr lang="zh-CN" altLang="en-US" sz="2400">
                <a:solidFill>
                  <a:srgbClr val="0000FF"/>
                </a:solidFill>
                <a:latin typeface="Times New Roman" panose="02020603050405020304" pitchFamily="18" charset="0"/>
                <a:ea typeface="楷体_GB2312" pitchFamily="49" charset="-122"/>
              </a:rPr>
              <a:t>表示简单的控制流。用于描述控制如何在对象间进行传递，而不考虑通信的细节。</a:t>
            </a:r>
          </a:p>
        </p:txBody>
      </p:sp>
      <p:sp>
        <p:nvSpPr>
          <p:cNvPr id="64516" name="Rectangle 3">
            <a:extLst>
              <a:ext uri="{FF2B5EF4-FFF2-40B4-BE49-F238E27FC236}">
                <a16:creationId xmlns:a16="http://schemas.microsoft.com/office/drawing/2014/main" id="{90F0DB9E-A6D1-4B22-9890-AE0B6D8EC9EC}"/>
              </a:ext>
            </a:extLst>
          </p:cNvPr>
          <p:cNvSpPr>
            <a:spLocks noChangeArrowheads="1"/>
          </p:cNvSpPr>
          <p:nvPr/>
        </p:nvSpPr>
        <p:spPr bwMode="auto">
          <a:xfrm>
            <a:off x="3638550" y="2693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Tree>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a:extLst>
              <a:ext uri="{FF2B5EF4-FFF2-40B4-BE49-F238E27FC236}">
                <a16:creationId xmlns:a16="http://schemas.microsoft.com/office/drawing/2014/main" id="{037A1DF8-CEBE-429F-BF19-C31363610792}"/>
              </a:ext>
            </a:extLst>
          </p:cNvPr>
          <p:cNvSpPr>
            <a:spLocks noGrp="1"/>
          </p:cNvSpPr>
          <p:nvPr>
            <p:ph type="ftr" sz="quarter" idx="10"/>
          </p:nvPr>
        </p:nvSpPr>
        <p:spPr/>
        <p:txBody>
          <a:bodyPr/>
          <a:lstStyle/>
          <a:p>
            <a:pPr>
              <a:defRPr/>
            </a:pPr>
            <a:r>
              <a:rPr lang="zh-CN" altLang="en-US"/>
              <a:t>个人成果，妥善保存，请勿传播</a:t>
            </a:r>
          </a:p>
        </p:txBody>
      </p:sp>
      <p:sp>
        <p:nvSpPr>
          <p:cNvPr id="65539" name="Rectangle 2">
            <a:extLst>
              <a:ext uri="{FF2B5EF4-FFF2-40B4-BE49-F238E27FC236}">
                <a16:creationId xmlns:a16="http://schemas.microsoft.com/office/drawing/2014/main" id="{1DD08BC7-8059-4023-9142-6ADC23310472}"/>
              </a:ext>
            </a:extLst>
          </p:cNvPr>
          <p:cNvSpPr>
            <a:spLocks noGrp="1" noChangeArrowheads="1"/>
          </p:cNvSpPr>
          <p:nvPr>
            <p:ph type="body" idx="1"/>
          </p:nvPr>
        </p:nvSpPr>
        <p:spPr>
          <a:xfrm>
            <a:off x="179388" y="1773238"/>
            <a:ext cx="8686800" cy="4824412"/>
          </a:xfrm>
          <a:solidFill>
            <a:schemeClr val="tx1"/>
          </a:solidFill>
        </p:spPr>
        <p:txBody>
          <a:bodyPr/>
          <a:lstStyle/>
          <a:p>
            <a:pPr algn="just" eaLnBrk="1" hangingPunct="1">
              <a:lnSpc>
                <a:spcPct val="110000"/>
              </a:lnSpc>
              <a:buClr>
                <a:schemeClr val="accent2"/>
              </a:buClr>
              <a:buFontTx/>
              <a:buChar char="•"/>
            </a:pPr>
            <a:r>
              <a:rPr lang="zh-CN" altLang="en-US" sz="2400">
                <a:solidFill>
                  <a:srgbClr val="990099"/>
                </a:solidFill>
                <a:latin typeface="Times New Roman" panose="02020603050405020304" pitchFamily="18" charset="0"/>
                <a:ea typeface="楷体_GB2312" pitchFamily="49" charset="-122"/>
              </a:rPr>
              <a:t>同步消息</a:t>
            </a:r>
            <a:r>
              <a:rPr lang="en-US" altLang="zh-CN" sz="2400">
                <a:solidFill>
                  <a:srgbClr val="990099"/>
                </a:solidFill>
                <a:latin typeface="Times New Roman" panose="02020603050405020304" pitchFamily="18" charset="0"/>
                <a:ea typeface="楷体_GB2312" pitchFamily="49" charset="-122"/>
              </a:rPr>
              <a:t>(Synchronous Message) </a:t>
            </a:r>
            <a:r>
              <a:rPr lang="zh-CN" altLang="en-US" sz="2400">
                <a:solidFill>
                  <a:srgbClr val="996600"/>
                </a:solidFill>
                <a:latin typeface="Times New Roman" panose="02020603050405020304" pitchFamily="18" charset="0"/>
                <a:ea typeface="楷体_GB2312" pitchFamily="49" charset="-122"/>
              </a:rPr>
              <a:t>表示</a:t>
            </a:r>
            <a:r>
              <a:rPr lang="zh-CN" altLang="en-US" sz="2400">
                <a:solidFill>
                  <a:srgbClr val="FF6600"/>
                </a:solidFill>
                <a:latin typeface="Times New Roman" panose="02020603050405020304" pitchFamily="18" charset="0"/>
                <a:ea typeface="楷体_GB2312" pitchFamily="49" charset="-122"/>
              </a:rPr>
              <a:t>嵌套的控制流</a:t>
            </a:r>
            <a:r>
              <a:rPr lang="zh-CN" altLang="en-US" sz="2400">
                <a:solidFill>
                  <a:srgbClr val="996600"/>
                </a:solidFill>
                <a:latin typeface="Times New Roman" panose="02020603050405020304" pitchFamily="18" charset="0"/>
                <a:ea typeface="楷体_GB2312" pitchFamily="49" charset="-122"/>
              </a:rPr>
              <a:t>。操作的调用是一种典型的同步消息。调用者发出消息后必须等待消息返回，只有</a:t>
            </a:r>
            <a:r>
              <a:rPr lang="zh-CN" altLang="en-US" sz="2400">
                <a:solidFill>
                  <a:srgbClr val="FF6600"/>
                </a:solidFill>
                <a:latin typeface="Times New Roman" panose="02020603050405020304" pitchFamily="18" charset="0"/>
                <a:ea typeface="楷体_GB2312" pitchFamily="49" charset="-122"/>
              </a:rPr>
              <a:t>当处理消息的操作执行完毕后</a:t>
            </a:r>
            <a:r>
              <a:rPr lang="zh-CN" altLang="en-US" sz="2400">
                <a:solidFill>
                  <a:srgbClr val="996600"/>
                </a:solidFill>
                <a:latin typeface="Times New Roman" panose="02020603050405020304" pitchFamily="18" charset="0"/>
                <a:ea typeface="楷体_GB2312" pitchFamily="49" charset="-122"/>
              </a:rPr>
              <a:t>，调用者才可继续执行自己的操作。</a:t>
            </a:r>
          </a:p>
          <a:p>
            <a:pPr algn="just" eaLnBrk="1" hangingPunct="1">
              <a:lnSpc>
                <a:spcPct val="110000"/>
              </a:lnSpc>
              <a:buClr>
                <a:schemeClr val="accent2"/>
              </a:buClr>
              <a:buFontTx/>
              <a:buChar char="•"/>
            </a:pPr>
            <a:r>
              <a:rPr lang="zh-CN" altLang="en-US" sz="2400">
                <a:solidFill>
                  <a:srgbClr val="990099"/>
                </a:solidFill>
                <a:latin typeface="Times New Roman" panose="02020603050405020304" pitchFamily="18" charset="0"/>
                <a:ea typeface="楷体_GB2312" pitchFamily="49" charset="-122"/>
              </a:rPr>
              <a:t>异步消息</a:t>
            </a:r>
            <a:r>
              <a:rPr lang="en-US" altLang="zh-CN" sz="2400">
                <a:solidFill>
                  <a:srgbClr val="990099"/>
                </a:solidFill>
                <a:latin typeface="Times New Roman" panose="02020603050405020304" pitchFamily="18" charset="0"/>
                <a:ea typeface="楷体_GB2312" pitchFamily="49" charset="-122"/>
              </a:rPr>
              <a:t>(Asynchronous Message) </a:t>
            </a:r>
            <a:r>
              <a:rPr lang="zh-CN" altLang="en-US" sz="2400">
                <a:solidFill>
                  <a:srgbClr val="008080"/>
                </a:solidFill>
                <a:latin typeface="Times New Roman" panose="02020603050405020304" pitchFamily="18" charset="0"/>
                <a:ea typeface="楷体_GB2312" pitchFamily="49" charset="-122"/>
              </a:rPr>
              <a:t>表示异步控制流。当调用者发出消息后</a:t>
            </a:r>
            <a:r>
              <a:rPr lang="zh-CN" altLang="en-US" sz="2400">
                <a:solidFill>
                  <a:srgbClr val="FF6600"/>
                </a:solidFill>
                <a:latin typeface="Times New Roman" panose="02020603050405020304" pitchFamily="18" charset="0"/>
                <a:ea typeface="楷体_GB2312" pitchFamily="49" charset="-122"/>
              </a:rPr>
              <a:t>不用等待消息的返回即可继续执行自己的操作</a:t>
            </a:r>
            <a:r>
              <a:rPr lang="zh-CN" altLang="en-US" sz="2400">
                <a:solidFill>
                  <a:srgbClr val="008080"/>
                </a:solidFill>
                <a:latin typeface="Times New Roman" panose="02020603050405020304" pitchFamily="18" charset="0"/>
                <a:ea typeface="楷体_GB2312" pitchFamily="49" charset="-122"/>
              </a:rPr>
              <a:t>。异步消息主要用于描述实时系统中的并发行为。</a:t>
            </a:r>
          </a:p>
        </p:txBody>
      </p:sp>
      <p:sp>
        <p:nvSpPr>
          <p:cNvPr id="65540" name="Rectangle 3">
            <a:extLst>
              <a:ext uri="{FF2B5EF4-FFF2-40B4-BE49-F238E27FC236}">
                <a16:creationId xmlns:a16="http://schemas.microsoft.com/office/drawing/2014/main" id="{16A8D423-FAFC-404B-AD8E-175E322CA43C}"/>
              </a:ext>
            </a:extLst>
          </p:cNvPr>
          <p:cNvSpPr>
            <a:spLocks noChangeArrowheads="1"/>
          </p:cNvSpPr>
          <p:nvPr/>
        </p:nvSpPr>
        <p:spPr bwMode="auto">
          <a:xfrm>
            <a:off x="3638550" y="2693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65542" name="Text Box 5">
            <a:extLst>
              <a:ext uri="{FF2B5EF4-FFF2-40B4-BE49-F238E27FC236}">
                <a16:creationId xmlns:a16="http://schemas.microsoft.com/office/drawing/2014/main" id="{0A7A71BE-8FD0-493F-9616-637A8CBA295D}"/>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pic>
        <p:nvPicPr>
          <p:cNvPr id="2" name="图片 1">
            <a:extLst>
              <a:ext uri="{FF2B5EF4-FFF2-40B4-BE49-F238E27FC236}">
                <a16:creationId xmlns:a16="http://schemas.microsoft.com/office/drawing/2014/main" id="{BCEF79CF-5366-4FA6-9618-784AD9686502}"/>
              </a:ext>
            </a:extLst>
          </p:cNvPr>
          <p:cNvPicPr>
            <a:picLocks noChangeAspect="1"/>
          </p:cNvPicPr>
          <p:nvPr/>
        </p:nvPicPr>
        <p:blipFill>
          <a:blip r:embed="rId2"/>
          <a:stretch>
            <a:fillRect/>
          </a:stretch>
        </p:blipFill>
        <p:spPr>
          <a:xfrm>
            <a:off x="5724128" y="4869160"/>
            <a:ext cx="2694666" cy="1469263"/>
          </a:xfrm>
          <a:prstGeom prst="rect">
            <a:avLst/>
          </a:prstGeom>
        </p:spPr>
      </p:pic>
    </p:spTree>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9B2E60D9-5B28-4273-9E9E-E99231B02125}"/>
              </a:ext>
            </a:extLst>
          </p:cNvPr>
          <p:cNvSpPr>
            <a:spLocks noGrp="1"/>
          </p:cNvSpPr>
          <p:nvPr>
            <p:ph type="ftr" sz="quarter" idx="10"/>
          </p:nvPr>
        </p:nvSpPr>
        <p:spPr/>
        <p:txBody>
          <a:bodyPr/>
          <a:lstStyle/>
          <a:p>
            <a:pPr>
              <a:defRPr/>
            </a:pPr>
            <a:r>
              <a:rPr lang="zh-CN" altLang="en-US"/>
              <a:t>个人成果，妥善保存，请勿传播</a:t>
            </a:r>
          </a:p>
        </p:txBody>
      </p:sp>
      <p:sp>
        <p:nvSpPr>
          <p:cNvPr id="66563" name="Rectangle 2">
            <a:extLst>
              <a:ext uri="{FF2B5EF4-FFF2-40B4-BE49-F238E27FC236}">
                <a16:creationId xmlns:a16="http://schemas.microsoft.com/office/drawing/2014/main" id="{3D83F00F-6FCF-4CDC-A469-0345B99FFAD8}"/>
              </a:ext>
            </a:extLst>
          </p:cNvPr>
          <p:cNvSpPr>
            <a:spLocks noGrp="1" noChangeArrowheads="1"/>
          </p:cNvSpPr>
          <p:nvPr>
            <p:ph type="body" idx="1"/>
          </p:nvPr>
        </p:nvSpPr>
        <p:spPr>
          <a:xfrm>
            <a:off x="152400" y="1773238"/>
            <a:ext cx="8915400" cy="4856162"/>
          </a:xfrm>
          <a:solidFill>
            <a:schemeClr val="tx1"/>
          </a:solidFill>
        </p:spPr>
        <p:txBody>
          <a:bodyPr/>
          <a:lstStyle/>
          <a:p>
            <a:pPr algn="just" eaLnBrk="1" hangingPunct="1">
              <a:lnSpc>
                <a:spcPct val="110000"/>
              </a:lnSpc>
              <a:buClr>
                <a:schemeClr val="accent2"/>
              </a:buClr>
              <a:buFontTx/>
              <a:buNone/>
            </a:pPr>
            <a:r>
              <a:rPr lang="en-US" altLang="zh-CN" sz="2400">
                <a:solidFill>
                  <a:srgbClr val="FF6600"/>
                </a:solidFill>
                <a:latin typeface="Times New Roman" panose="02020603050405020304" pitchFamily="18" charset="0"/>
                <a:ea typeface="楷体_GB2312" pitchFamily="49" charset="-122"/>
              </a:rPr>
              <a:t>2. </a:t>
            </a:r>
            <a:r>
              <a:rPr lang="zh-CN" altLang="en-US" sz="2400">
                <a:solidFill>
                  <a:srgbClr val="FF6600"/>
                </a:solidFill>
                <a:latin typeface="Times New Roman" panose="02020603050405020304" pitchFamily="18" charset="0"/>
                <a:ea typeface="楷体_GB2312" pitchFamily="49" charset="-122"/>
              </a:rPr>
              <a:t>状态图</a:t>
            </a:r>
            <a:r>
              <a:rPr lang="en-US" altLang="zh-CN" sz="2400">
                <a:solidFill>
                  <a:srgbClr val="FF6600"/>
                </a:solidFill>
                <a:latin typeface="Times New Roman" panose="02020603050405020304" pitchFamily="18" charset="0"/>
                <a:ea typeface="楷体_GB2312" pitchFamily="49" charset="-122"/>
              </a:rPr>
              <a:t>(State Diagram)</a:t>
            </a:r>
          </a:p>
          <a:p>
            <a:pPr algn="just" eaLnBrk="1" hangingPunct="1">
              <a:lnSpc>
                <a:spcPct val="110000"/>
              </a:lnSpc>
              <a:buClr>
                <a:schemeClr val="accent2"/>
              </a:buClr>
              <a:buFontTx/>
              <a:buChar char="•"/>
            </a:pPr>
            <a:r>
              <a:rPr lang="zh-CN" altLang="en-US" sz="2400">
                <a:solidFill>
                  <a:srgbClr val="0000FF"/>
                </a:solidFill>
                <a:latin typeface="Times New Roman" panose="02020603050405020304" pitchFamily="18" charset="0"/>
                <a:ea typeface="楷体_GB2312" pitchFamily="49" charset="-122"/>
              </a:rPr>
              <a:t>状态图用来描述一个特定对象的所有可能状态及其引起状态转移的事件。</a:t>
            </a:r>
            <a:r>
              <a:rPr lang="zh-CN" altLang="en-US" sz="2400">
                <a:solidFill>
                  <a:srgbClr val="FF6600"/>
                </a:solidFill>
                <a:latin typeface="Times New Roman" panose="02020603050405020304" pitchFamily="18" charset="0"/>
                <a:ea typeface="楷体_GB2312" pitchFamily="49" charset="-122"/>
              </a:rPr>
              <a:t>状态图表示单个对象在其生命周期中的行为。</a:t>
            </a:r>
            <a:r>
              <a:rPr lang="zh-CN" altLang="en-US" sz="2400">
                <a:solidFill>
                  <a:srgbClr val="0000FF"/>
                </a:solidFill>
                <a:latin typeface="Times New Roman" panose="02020603050405020304" pitchFamily="18" charset="0"/>
                <a:ea typeface="楷体_GB2312" pitchFamily="49" charset="-122"/>
              </a:rPr>
              <a:t>一个状态图包括一系列的状态以及状态之间的转移。</a:t>
            </a:r>
          </a:p>
          <a:p>
            <a:pPr algn="just" eaLnBrk="1" hangingPunct="1">
              <a:lnSpc>
                <a:spcPct val="110000"/>
              </a:lnSpc>
              <a:buClr>
                <a:schemeClr val="accent2"/>
              </a:buClr>
              <a:buFontTx/>
              <a:buNone/>
            </a:pPr>
            <a:r>
              <a:rPr lang="en-US" altLang="zh-CN" sz="2400">
                <a:solidFill>
                  <a:srgbClr val="FF6600"/>
                </a:solidFill>
                <a:latin typeface="Times New Roman" panose="02020603050405020304" pitchFamily="18" charset="0"/>
                <a:ea typeface="楷体_GB2312" pitchFamily="49" charset="-122"/>
              </a:rPr>
              <a:t>(1)</a:t>
            </a:r>
            <a:r>
              <a:rPr lang="zh-CN" altLang="en-US" sz="2400">
                <a:solidFill>
                  <a:srgbClr val="FF6600"/>
                </a:solidFill>
                <a:latin typeface="Times New Roman" panose="02020603050405020304" pitchFamily="18" charset="0"/>
                <a:ea typeface="楷体_GB2312" pitchFamily="49" charset="-122"/>
              </a:rPr>
              <a:t>状态：</a:t>
            </a:r>
            <a:r>
              <a:rPr lang="zh-CN" altLang="en-US" sz="2400">
                <a:solidFill>
                  <a:srgbClr val="0000FF"/>
                </a:solidFill>
                <a:latin typeface="Times New Roman" panose="02020603050405020304" pitchFamily="18" charset="0"/>
                <a:ea typeface="楷体_GB2312" pitchFamily="49" charset="-122"/>
              </a:rPr>
              <a:t>状态是对象执行了一系列活动的结果</a:t>
            </a:r>
            <a:r>
              <a:rPr lang="zh-CN" altLang="en-US" sz="2400">
                <a:solidFill>
                  <a:srgbClr val="996600"/>
                </a:solidFill>
                <a:latin typeface="Times New Roman" panose="02020603050405020304" pitchFamily="18" charset="0"/>
                <a:ea typeface="楷体_GB2312" pitchFamily="49" charset="-122"/>
              </a:rPr>
              <a:t>。当某事件发生后，对象的状态将发生变化。状态图中定义的状态有：</a:t>
            </a:r>
            <a:r>
              <a:rPr lang="zh-CN" altLang="en-US" sz="2400">
                <a:solidFill>
                  <a:srgbClr val="FF6600"/>
                </a:solidFill>
                <a:latin typeface="Times New Roman" panose="02020603050405020304" pitchFamily="18" charset="0"/>
                <a:ea typeface="楷体_GB2312" pitchFamily="49" charset="-122"/>
              </a:rPr>
              <a:t>初态、终态、中间状态、复合状态</a:t>
            </a:r>
            <a:r>
              <a:rPr lang="zh-CN" altLang="en-US" sz="2400">
                <a:solidFill>
                  <a:srgbClr val="996600"/>
                </a:solidFill>
                <a:latin typeface="Times New Roman" panose="02020603050405020304" pitchFamily="18" charset="0"/>
                <a:ea typeface="楷体_GB2312" pitchFamily="49" charset="-122"/>
              </a:rPr>
              <a:t>。</a:t>
            </a:r>
          </a:p>
          <a:p>
            <a:pPr algn="just" eaLnBrk="1" hangingPunct="1">
              <a:lnSpc>
                <a:spcPct val="110000"/>
              </a:lnSpc>
              <a:buClr>
                <a:schemeClr val="accent2"/>
              </a:buClr>
              <a:buFontTx/>
              <a:buNone/>
            </a:pPr>
            <a:r>
              <a:rPr lang="zh-CN" altLang="en-US" sz="2400">
                <a:solidFill>
                  <a:srgbClr val="0000FF"/>
                </a:solidFill>
                <a:latin typeface="Times New Roman" panose="02020603050405020304" pitchFamily="18" charset="0"/>
                <a:ea typeface="楷体_GB2312" pitchFamily="49" charset="-122"/>
              </a:rPr>
              <a:t>一个状态可以进一步地细化为多</a:t>
            </a:r>
            <a:r>
              <a:rPr lang="zh-CN" altLang="en-US" sz="2400">
                <a:solidFill>
                  <a:srgbClr val="FF6600"/>
                </a:solidFill>
                <a:latin typeface="Times New Roman" panose="02020603050405020304" pitchFamily="18" charset="0"/>
                <a:ea typeface="楷体_GB2312" pitchFamily="49" charset="-122"/>
              </a:rPr>
              <a:t>个子状态</a:t>
            </a:r>
            <a:r>
              <a:rPr lang="zh-CN" altLang="en-US" sz="2400">
                <a:solidFill>
                  <a:srgbClr val="0000FF"/>
                </a:solidFill>
                <a:latin typeface="Times New Roman" panose="02020603050405020304" pitchFamily="18" charset="0"/>
                <a:ea typeface="楷体_GB2312" pitchFamily="49" charset="-122"/>
              </a:rPr>
              <a:t>，我们将可以进一步细化的状态称作</a:t>
            </a:r>
            <a:r>
              <a:rPr lang="zh-CN" altLang="en-US" sz="2400">
                <a:solidFill>
                  <a:srgbClr val="990099"/>
                </a:solidFill>
                <a:latin typeface="Times New Roman" panose="02020603050405020304" pitchFamily="18" charset="0"/>
                <a:ea typeface="楷体_GB2312" pitchFamily="49" charset="-122"/>
              </a:rPr>
              <a:t>复合状态</a:t>
            </a:r>
            <a:r>
              <a:rPr lang="zh-CN" altLang="en-US" sz="2400">
                <a:solidFill>
                  <a:srgbClr val="0000FF"/>
                </a:solidFill>
                <a:latin typeface="Times New Roman" panose="02020603050405020304" pitchFamily="18" charset="0"/>
                <a:ea typeface="楷体_GB2312" pitchFamily="49" charset="-122"/>
              </a:rPr>
              <a:t>。</a:t>
            </a:r>
          </a:p>
          <a:p>
            <a:pPr algn="just" eaLnBrk="1" hangingPunct="1">
              <a:lnSpc>
                <a:spcPct val="110000"/>
              </a:lnSpc>
              <a:buClr>
                <a:srgbClr val="0000FF"/>
              </a:buClr>
              <a:buFontTx/>
              <a:buChar char="•"/>
            </a:pPr>
            <a:r>
              <a:rPr lang="zh-CN" altLang="en-US" sz="2400">
                <a:solidFill>
                  <a:srgbClr val="FF6600"/>
                </a:solidFill>
                <a:latin typeface="Times New Roman" panose="02020603050405020304" pitchFamily="18" charset="0"/>
                <a:ea typeface="楷体_GB2312" pitchFamily="49" charset="-122"/>
              </a:rPr>
              <a:t>子状态之间有“或关系”和“与关系”两种关系。</a:t>
            </a:r>
          </a:p>
        </p:txBody>
      </p:sp>
      <p:sp>
        <p:nvSpPr>
          <p:cNvPr id="66564" name="Rectangle 3">
            <a:extLst>
              <a:ext uri="{FF2B5EF4-FFF2-40B4-BE49-F238E27FC236}">
                <a16:creationId xmlns:a16="http://schemas.microsoft.com/office/drawing/2014/main" id="{002D52AE-E802-4C5E-BC23-7A3A7DC4D89B}"/>
              </a:ext>
            </a:extLst>
          </p:cNvPr>
          <p:cNvSpPr>
            <a:spLocks noChangeArrowheads="1"/>
          </p:cNvSpPr>
          <p:nvPr/>
        </p:nvSpPr>
        <p:spPr bwMode="auto">
          <a:xfrm>
            <a:off x="3638550" y="2693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66565" name="Text Box 4">
            <a:extLst>
              <a:ext uri="{FF2B5EF4-FFF2-40B4-BE49-F238E27FC236}">
                <a16:creationId xmlns:a16="http://schemas.microsoft.com/office/drawing/2014/main" id="{2CDD1C40-DF4B-411C-9708-3C97E65A6296}"/>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spTree>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4AE7DF79-FF24-4CA6-9C6F-29A82E9AD223}"/>
              </a:ext>
            </a:extLst>
          </p:cNvPr>
          <p:cNvSpPr>
            <a:spLocks noGrp="1"/>
          </p:cNvSpPr>
          <p:nvPr>
            <p:ph type="ftr" sz="quarter" idx="10"/>
          </p:nvPr>
        </p:nvSpPr>
        <p:spPr/>
        <p:txBody>
          <a:bodyPr/>
          <a:lstStyle/>
          <a:p>
            <a:pPr>
              <a:defRPr/>
            </a:pPr>
            <a:r>
              <a:rPr lang="zh-CN" altLang="en-US"/>
              <a:t>个人成果，妥善保存，请勿传播</a:t>
            </a:r>
          </a:p>
        </p:txBody>
      </p:sp>
      <p:sp>
        <p:nvSpPr>
          <p:cNvPr id="1029122" name="Rectangle 2">
            <a:extLst>
              <a:ext uri="{FF2B5EF4-FFF2-40B4-BE49-F238E27FC236}">
                <a16:creationId xmlns:a16="http://schemas.microsoft.com/office/drawing/2014/main" id="{E61C20F9-AD0A-49BB-9EE9-5C1F75591BB3}"/>
              </a:ext>
            </a:extLst>
          </p:cNvPr>
          <p:cNvSpPr>
            <a:spLocks noGrp="1" noChangeArrowheads="1"/>
          </p:cNvSpPr>
          <p:nvPr>
            <p:ph type="title"/>
          </p:nvPr>
        </p:nvSpPr>
        <p:spPr>
          <a:xfrm>
            <a:off x="7162800" y="5562600"/>
            <a:ext cx="1143000" cy="685800"/>
          </a:xfrm>
        </p:spPr>
        <p:txBody>
          <a:bodyPr/>
          <a:lstStyle/>
          <a:p>
            <a:pPr eaLnBrk="1" hangingPunct="1">
              <a:defRPr/>
            </a:pPr>
            <a:r>
              <a:rPr lang="zh-CN" altLang="en-US" sz="3600" b="0">
                <a:solidFill>
                  <a:srgbClr val="FF6600"/>
                </a:solidFill>
                <a:ea typeface="隶书" pitchFamily="49" charset="-122"/>
              </a:rPr>
              <a:t>电梯</a:t>
            </a:r>
            <a:endParaRPr lang="zh-CN" altLang="en-US" b="0">
              <a:solidFill>
                <a:srgbClr val="FF6600"/>
              </a:solidFill>
            </a:endParaRPr>
          </a:p>
        </p:txBody>
      </p:sp>
      <p:graphicFrame>
        <p:nvGraphicFramePr>
          <p:cNvPr id="67588" name="Object 3">
            <a:extLst>
              <a:ext uri="{FF2B5EF4-FFF2-40B4-BE49-F238E27FC236}">
                <a16:creationId xmlns:a16="http://schemas.microsoft.com/office/drawing/2014/main" id="{2A031D41-B99B-4B85-BFAD-6DC8FB3FA88A}"/>
              </a:ext>
            </a:extLst>
          </p:cNvPr>
          <p:cNvGraphicFramePr>
            <a:graphicFrameLocks noChangeAspect="1"/>
          </p:cNvGraphicFramePr>
          <p:nvPr/>
        </p:nvGraphicFramePr>
        <p:xfrm>
          <a:off x="228600" y="1219200"/>
          <a:ext cx="8305800" cy="5638800"/>
        </p:xfrm>
        <a:graphic>
          <a:graphicData uri="http://schemas.openxmlformats.org/presentationml/2006/ole">
            <mc:AlternateContent xmlns:mc="http://schemas.openxmlformats.org/markup-compatibility/2006">
              <mc:Choice xmlns:v="urn:schemas-microsoft-com:vml" Requires="v">
                <p:oleObj spid="_x0000_s67605" name="Picture" r:id="rId3" imgW="7648575" imgH="5876925" progId="Word.Picture.8">
                  <p:embed/>
                </p:oleObj>
              </mc:Choice>
              <mc:Fallback>
                <p:oleObj name="Picture" r:id="rId3" imgW="7648575" imgH="5876925"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19200"/>
                        <a:ext cx="8305800" cy="5638800"/>
                      </a:xfrm>
                      <a:prstGeom prst="rect">
                        <a:avLst/>
                      </a:prstGeom>
                      <a:solidFill>
                        <a:schemeClr val="accent1"/>
                      </a:solidFill>
                      <a:ln>
                        <a:noFill/>
                      </a:ln>
                      <a:effectLst/>
                      <a:extLst>
                        <a:ext uri="{91240B29-F687-4F45-9708-019B960494DF}">
                          <a14:hiddenLine xmlns:a14="http://schemas.microsoft.com/office/drawing/2010/main" w="19050" cap="sq">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589" name="Rectangle 4">
            <a:extLst>
              <a:ext uri="{FF2B5EF4-FFF2-40B4-BE49-F238E27FC236}">
                <a16:creationId xmlns:a16="http://schemas.microsoft.com/office/drawing/2014/main" id="{0183233B-1B2D-481B-9610-08A4D27FD3CA}"/>
              </a:ext>
            </a:extLst>
          </p:cNvPr>
          <p:cNvSpPr>
            <a:spLocks noChangeArrowheads="1"/>
          </p:cNvSpPr>
          <p:nvPr/>
        </p:nvSpPr>
        <p:spPr bwMode="auto">
          <a:xfrm>
            <a:off x="250825" y="76200"/>
            <a:ext cx="8281988" cy="140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kumimoji="1" lang="en-US" altLang="zh-CN" sz="2400">
                <a:solidFill>
                  <a:srgbClr val="FF6600"/>
                </a:solidFill>
                <a:latin typeface="楷体_GB2312" pitchFamily="49" charset="-122"/>
                <a:ea typeface="楷体_GB2312" pitchFamily="49" charset="-122"/>
              </a:rPr>
              <a:t>(2)</a:t>
            </a:r>
            <a:r>
              <a:rPr kumimoji="1" lang="zh-CN" altLang="en-US" sz="2400">
                <a:solidFill>
                  <a:srgbClr val="FF6600"/>
                </a:solidFill>
                <a:latin typeface="楷体_GB2312" pitchFamily="49" charset="-122"/>
                <a:ea typeface="楷体_GB2312" pitchFamily="49" charset="-122"/>
              </a:rPr>
              <a:t>转移</a:t>
            </a:r>
          </a:p>
          <a:p>
            <a:pPr eaLnBrk="1" hangingPunct="1">
              <a:lnSpc>
                <a:spcPct val="90000"/>
              </a:lnSpc>
              <a:spcBef>
                <a:spcPct val="0"/>
              </a:spcBef>
              <a:buClrTx/>
              <a:buSzTx/>
              <a:buFontTx/>
              <a:buChar char="•"/>
            </a:pPr>
            <a:r>
              <a:rPr kumimoji="1" lang="zh-CN" altLang="en-US" sz="2400">
                <a:solidFill>
                  <a:srgbClr val="0000FF"/>
                </a:solidFill>
                <a:latin typeface="楷体_GB2312" pitchFamily="49" charset="-122"/>
                <a:ea typeface="楷体_GB2312" pitchFamily="49" charset="-122"/>
              </a:rPr>
              <a:t>状态图中状态之间带</a:t>
            </a:r>
            <a:r>
              <a:rPr kumimoji="1" lang="zh-CN" altLang="en-US" sz="2400">
                <a:solidFill>
                  <a:srgbClr val="FF6600"/>
                </a:solidFill>
                <a:latin typeface="楷体_GB2312" pitchFamily="49" charset="-122"/>
                <a:ea typeface="楷体_GB2312" pitchFamily="49" charset="-122"/>
              </a:rPr>
              <a:t>箭头的连线</a:t>
            </a:r>
            <a:r>
              <a:rPr kumimoji="1" lang="zh-CN" altLang="en-US" sz="2400">
                <a:solidFill>
                  <a:srgbClr val="0000FF"/>
                </a:solidFill>
                <a:latin typeface="楷体_GB2312" pitchFamily="49" charset="-122"/>
                <a:ea typeface="楷体_GB2312" pitchFamily="49" charset="-122"/>
              </a:rPr>
              <a:t>被称为转移。转移上标出触发转移的事件表达式。</a:t>
            </a:r>
            <a:r>
              <a:rPr kumimoji="1" lang="zh-CN" altLang="en-US" sz="2400">
                <a:solidFill>
                  <a:srgbClr val="990099"/>
                </a:solidFill>
                <a:latin typeface="楷体_GB2312" pitchFamily="49" charset="-122"/>
                <a:ea typeface="楷体_GB2312" pitchFamily="49" charset="-122"/>
              </a:rPr>
              <a:t>未标明事件</a:t>
            </a:r>
            <a:r>
              <a:rPr kumimoji="1" lang="zh-CN" altLang="en-US" sz="2400">
                <a:solidFill>
                  <a:srgbClr val="0000FF"/>
                </a:solidFill>
                <a:latin typeface="楷体_GB2312" pitchFamily="49" charset="-122"/>
                <a:ea typeface="楷体_GB2312" pitchFamily="49" charset="-122"/>
              </a:rPr>
              <a:t>，表示在源状态的内部</a:t>
            </a:r>
            <a:r>
              <a:rPr kumimoji="1" lang="zh-CN" altLang="en-US" sz="2400">
                <a:solidFill>
                  <a:srgbClr val="996600"/>
                </a:solidFill>
                <a:latin typeface="楷体_GB2312" pitchFamily="49" charset="-122"/>
                <a:ea typeface="楷体_GB2312" pitchFamily="49" charset="-122"/>
              </a:rPr>
              <a:t>活动执行完毕后自动触发转移</a:t>
            </a:r>
            <a:r>
              <a:rPr kumimoji="1" lang="zh-CN" altLang="en-US" sz="2400">
                <a:solidFill>
                  <a:srgbClr val="0000FF"/>
                </a:solidFill>
                <a:latin typeface="楷体_GB2312" pitchFamily="49" charset="-122"/>
                <a:ea typeface="楷体_GB2312" pitchFamily="49" charset="-122"/>
              </a:rPr>
              <a:t>。</a:t>
            </a:r>
          </a:p>
        </p:txBody>
      </p:sp>
    </p:spTree>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E34FC2B-3FA8-4413-8956-175091E336A3}"/>
              </a:ext>
            </a:extLst>
          </p:cNvPr>
          <p:cNvSpPr>
            <a:spLocks noChangeArrowheads="1"/>
          </p:cNvSpPr>
          <p:nvPr/>
        </p:nvSpPr>
        <p:spPr bwMode="auto">
          <a:xfrm>
            <a:off x="2930525" y="2339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graphicFrame>
        <p:nvGraphicFramePr>
          <p:cNvPr id="68611" name="Object 2">
            <a:extLst>
              <a:ext uri="{FF2B5EF4-FFF2-40B4-BE49-F238E27FC236}">
                <a16:creationId xmlns:a16="http://schemas.microsoft.com/office/drawing/2014/main" id="{CFCEECB3-FE8F-4E8C-A357-7F0C85754204}"/>
              </a:ext>
            </a:extLst>
          </p:cNvPr>
          <p:cNvGraphicFramePr>
            <a:graphicFrameLocks noChangeAspect="1"/>
          </p:cNvGraphicFramePr>
          <p:nvPr/>
        </p:nvGraphicFramePr>
        <p:xfrm>
          <a:off x="357188" y="823913"/>
          <a:ext cx="8501062" cy="5640387"/>
        </p:xfrm>
        <a:graphic>
          <a:graphicData uri="http://schemas.openxmlformats.org/presentationml/2006/ole">
            <mc:AlternateContent xmlns:mc="http://schemas.openxmlformats.org/markup-compatibility/2006">
              <mc:Choice xmlns:v="urn:schemas-microsoft-com:vml" Requires="v">
                <p:oleObj spid="_x0000_s68627" name="Visio" r:id="rId3" imgW="4865601" imgH="3213992" progId="Visio.Drawing.11">
                  <p:embed/>
                </p:oleObj>
              </mc:Choice>
              <mc:Fallback>
                <p:oleObj name="Visio" r:id="rId3" imgW="4865601" imgH="3213992"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823913"/>
                        <a:ext cx="8501062" cy="56403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A602B801-A0BD-49E7-8280-476D9FD5B802}"/>
              </a:ext>
            </a:extLst>
          </p:cNvPr>
          <p:cNvSpPr>
            <a:spLocks noGrp="1"/>
          </p:cNvSpPr>
          <p:nvPr>
            <p:ph type="ftr" sz="quarter" idx="10"/>
          </p:nvPr>
        </p:nvSpPr>
        <p:spPr/>
        <p:txBody>
          <a:bodyPr/>
          <a:lstStyle/>
          <a:p>
            <a:pPr>
              <a:defRPr/>
            </a:pPr>
            <a:r>
              <a:rPr lang="zh-CN" altLang="en-US"/>
              <a:t>个人成果，妥善保存，请勿传播</a:t>
            </a:r>
          </a:p>
        </p:txBody>
      </p:sp>
      <p:sp>
        <p:nvSpPr>
          <p:cNvPr id="980995" name="Rectangle 3">
            <a:extLst>
              <a:ext uri="{FF2B5EF4-FFF2-40B4-BE49-F238E27FC236}">
                <a16:creationId xmlns:a16="http://schemas.microsoft.com/office/drawing/2014/main" id="{77734320-597B-42C1-B747-AD7EF46AD1E2}"/>
              </a:ext>
            </a:extLst>
          </p:cNvPr>
          <p:cNvSpPr>
            <a:spLocks noGrp="1" noChangeArrowheads="1"/>
          </p:cNvSpPr>
          <p:nvPr>
            <p:ph type="body" idx="1"/>
          </p:nvPr>
        </p:nvSpPr>
        <p:spPr>
          <a:xfrm>
            <a:off x="539750" y="1978025"/>
            <a:ext cx="8277225" cy="4114800"/>
          </a:xfrm>
        </p:spPr>
        <p:txBody>
          <a:bodyPr/>
          <a:lstStyle/>
          <a:p>
            <a:pPr eaLnBrk="1" hangingPunct="1">
              <a:spcBef>
                <a:spcPct val="10000"/>
              </a:spcBef>
              <a:buClr>
                <a:srgbClr val="990099"/>
              </a:buClr>
              <a:buSzPct val="55000"/>
              <a:defRPr/>
            </a:pPr>
            <a:r>
              <a:rPr lang="zh-CN" altLang="en-US" sz="2800" dirty="0">
                <a:effectLst>
                  <a:outerShdw blurRad="38100" dist="38100" dir="2700000" algn="tl">
                    <a:srgbClr val="000000"/>
                  </a:outerShdw>
                </a:effectLst>
                <a:ea typeface="楷体_GB2312" pitchFamily="49" charset="-122"/>
              </a:rPr>
              <a:t>任何方法都应由</a:t>
            </a:r>
            <a:r>
              <a:rPr lang="zh-CN" altLang="en-US" sz="2800" dirty="0">
                <a:solidFill>
                  <a:srgbClr val="FFFF00"/>
                </a:solidFill>
                <a:effectLst>
                  <a:outerShdw blurRad="38100" dist="38100" dir="2700000" algn="tl">
                    <a:srgbClr val="000000"/>
                  </a:outerShdw>
                </a:effectLst>
                <a:ea typeface="楷体_GB2312" pitchFamily="49" charset="-122"/>
              </a:rPr>
              <a:t>建模语言</a:t>
            </a:r>
            <a:r>
              <a:rPr lang="zh-CN" altLang="en-US" sz="2800" dirty="0">
                <a:effectLst>
                  <a:outerShdw blurRad="38100" dist="38100" dir="2700000" algn="tl">
                    <a:srgbClr val="000000"/>
                  </a:outerShdw>
                </a:effectLst>
                <a:ea typeface="楷体_GB2312" pitchFamily="49" charset="-122"/>
              </a:rPr>
              <a:t>和</a:t>
            </a:r>
            <a:r>
              <a:rPr lang="zh-CN" altLang="en-US" sz="2800" dirty="0">
                <a:solidFill>
                  <a:srgbClr val="FFFF00"/>
                </a:solidFill>
                <a:effectLst>
                  <a:outerShdw blurRad="38100" dist="38100" dir="2700000" algn="tl">
                    <a:srgbClr val="000000"/>
                  </a:outerShdw>
                </a:effectLst>
                <a:ea typeface="楷体_GB2312" pitchFamily="49" charset="-122"/>
              </a:rPr>
              <a:t>建模过程</a:t>
            </a:r>
            <a:r>
              <a:rPr lang="zh-CN" altLang="en-US" sz="2800" dirty="0">
                <a:effectLst>
                  <a:outerShdw blurRad="38100" dist="38100" dir="2700000" algn="tl">
                    <a:srgbClr val="000000"/>
                  </a:outerShdw>
                </a:effectLst>
                <a:ea typeface="楷体_GB2312" pitchFamily="49" charset="-122"/>
              </a:rPr>
              <a:t>两部分构成。建模语言提供了用于表示设计的</a:t>
            </a:r>
            <a:r>
              <a:rPr lang="zh-CN" altLang="en-US" sz="2800" dirty="0">
                <a:solidFill>
                  <a:srgbClr val="00FF00"/>
                </a:solidFill>
                <a:effectLst>
                  <a:outerShdw blurRad="38100" dist="38100" dir="2700000" algn="tl">
                    <a:srgbClr val="000000"/>
                  </a:outerShdw>
                </a:effectLst>
                <a:ea typeface="楷体_GB2312" pitchFamily="49" charset="-122"/>
              </a:rPr>
              <a:t>图形符号</a:t>
            </a:r>
            <a:r>
              <a:rPr lang="zh-CN" altLang="en-US" sz="2800" dirty="0">
                <a:effectLst>
                  <a:outerShdw blurRad="38100" dist="38100" dir="2700000" algn="tl">
                    <a:srgbClr val="000000"/>
                  </a:outerShdw>
                </a:effectLst>
                <a:ea typeface="楷体_GB2312" pitchFamily="49" charset="-122"/>
              </a:rPr>
              <a:t>，建模过程描述了进行设计时所需遵循的</a:t>
            </a:r>
            <a:r>
              <a:rPr lang="zh-CN" altLang="en-US" sz="2800" dirty="0">
                <a:solidFill>
                  <a:srgbClr val="00FF00"/>
                </a:solidFill>
                <a:effectLst>
                  <a:outerShdw blurRad="38100" dist="38100" dir="2700000" algn="tl">
                    <a:srgbClr val="000000"/>
                  </a:outerShdw>
                </a:effectLst>
                <a:ea typeface="楷体_GB2312" pitchFamily="49" charset="-122"/>
              </a:rPr>
              <a:t>步骤</a:t>
            </a:r>
            <a:r>
              <a:rPr lang="zh-CN" altLang="en-US" sz="2800" dirty="0">
                <a:effectLst>
                  <a:outerShdw blurRad="38100" dist="38100" dir="2700000" algn="tl">
                    <a:srgbClr val="000000"/>
                  </a:outerShdw>
                </a:effectLst>
                <a:ea typeface="楷体_GB2312" pitchFamily="49" charset="-122"/>
              </a:rPr>
              <a:t>。</a:t>
            </a:r>
          </a:p>
          <a:p>
            <a:pPr eaLnBrk="1" hangingPunct="1">
              <a:spcBef>
                <a:spcPct val="10000"/>
              </a:spcBef>
              <a:buClr>
                <a:srgbClr val="990099"/>
              </a:buClr>
              <a:buSzPct val="55000"/>
              <a:defRPr/>
            </a:pPr>
            <a:r>
              <a:rPr lang="en-US" altLang="zh-CN" sz="2800" dirty="0">
                <a:effectLst>
                  <a:outerShdw blurRad="38100" dist="38100" dir="2700000" algn="tl">
                    <a:srgbClr val="000000"/>
                  </a:outerShdw>
                </a:effectLst>
                <a:ea typeface="楷体_GB2312" pitchFamily="49" charset="-122"/>
              </a:rPr>
              <a:t>UML</a:t>
            </a:r>
            <a:r>
              <a:rPr lang="zh-CN" altLang="en-US" sz="2800" dirty="0">
                <a:effectLst>
                  <a:outerShdw blurRad="38100" dist="38100" dir="2700000" algn="tl">
                    <a:srgbClr val="000000"/>
                  </a:outerShdw>
                </a:effectLst>
                <a:ea typeface="楷体_GB2312" pitchFamily="49" charset="-122"/>
              </a:rPr>
              <a:t>则统一了面向对象建模的基本概念、术语及其图形符号，建立了便于交流的通用语言。</a:t>
            </a:r>
          </a:p>
          <a:p>
            <a:pPr eaLnBrk="1" hangingPunct="1">
              <a:spcBef>
                <a:spcPct val="10000"/>
              </a:spcBef>
              <a:buClr>
                <a:srgbClr val="990099"/>
              </a:buClr>
              <a:buSzPct val="55000"/>
              <a:defRPr/>
            </a:pPr>
            <a:r>
              <a:rPr lang="zh-CN" altLang="en-US" sz="2800" dirty="0">
                <a:effectLst>
                  <a:outerShdw blurRad="38100" dist="38100" dir="2700000" algn="tl">
                    <a:srgbClr val="000000"/>
                  </a:outerShdw>
                </a:effectLst>
                <a:ea typeface="楷体_GB2312" pitchFamily="49" charset="-122"/>
              </a:rPr>
              <a:t>在</a:t>
            </a:r>
            <a:r>
              <a:rPr lang="en-US" altLang="zh-CN" sz="2800" dirty="0">
                <a:effectLst>
                  <a:outerShdw blurRad="38100" dist="38100" dir="2700000" algn="tl">
                    <a:srgbClr val="000000"/>
                  </a:outerShdw>
                </a:effectLst>
                <a:ea typeface="楷体_GB2312" pitchFamily="49" charset="-122"/>
              </a:rPr>
              <a:t>UML</a:t>
            </a:r>
            <a:r>
              <a:rPr lang="zh-CN" altLang="en-US" sz="2800" dirty="0">
                <a:effectLst>
                  <a:outerShdw blurRad="38100" dist="38100" dir="2700000" algn="tl">
                    <a:srgbClr val="000000"/>
                  </a:outerShdw>
                </a:effectLst>
                <a:ea typeface="楷体_GB2312" pitchFamily="49" charset="-122"/>
              </a:rPr>
              <a:t>中用</a:t>
            </a:r>
            <a:r>
              <a:rPr lang="en-US" altLang="zh-CN" sz="2800" dirty="0">
                <a:effectLst>
                  <a:outerShdw blurRad="38100" dist="38100" dir="2700000" algn="tl">
                    <a:srgbClr val="000000"/>
                  </a:outerShdw>
                </a:effectLst>
                <a:ea typeface="楷体_GB2312" pitchFamily="49" charset="-122"/>
              </a:rPr>
              <a:t>5</a:t>
            </a:r>
            <a:r>
              <a:rPr lang="zh-CN" altLang="en-US" sz="2800" dirty="0">
                <a:effectLst>
                  <a:outerShdw blurRad="38100" dist="38100" dir="2700000" algn="tl">
                    <a:srgbClr val="000000"/>
                  </a:outerShdw>
                </a:effectLst>
                <a:ea typeface="楷体_GB2312" pitchFamily="49" charset="-122"/>
              </a:rPr>
              <a:t>种不同的视图来表示一个系统，这些视图从不同的侧面描述系统。</a:t>
            </a:r>
          </a:p>
          <a:p>
            <a:pPr algn="just" eaLnBrk="1" hangingPunct="1">
              <a:lnSpc>
                <a:spcPct val="110000"/>
              </a:lnSpc>
              <a:defRPr/>
            </a:pPr>
            <a:r>
              <a:rPr lang="zh-CN" altLang="en-US" sz="2800" dirty="0">
                <a:effectLst>
                  <a:outerShdw blurRad="38100" dist="38100" dir="2700000" algn="tl">
                    <a:srgbClr val="000000"/>
                  </a:outerShdw>
                </a:effectLst>
                <a:ea typeface="楷体_GB2312" pitchFamily="49" charset="-122"/>
              </a:rPr>
              <a:t>每一个视图由一组图形来定义。</a:t>
            </a:r>
          </a:p>
        </p:txBody>
      </p:sp>
      <p:sp>
        <p:nvSpPr>
          <p:cNvPr id="11268" name="Text Box 4">
            <a:extLst>
              <a:ext uri="{FF2B5EF4-FFF2-40B4-BE49-F238E27FC236}">
                <a16:creationId xmlns:a16="http://schemas.microsoft.com/office/drawing/2014/main" id="{FE267985-2B6D-4666-A019-33F8B99E3FA5}"/>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建模概述</a:t>
            </a:r>
          </a:p>
        </p:txBody>
      </p:sp>
      <p:sp>
        <p:nvSpPr>
          <p:cNvPr id="980998" name="Rectangle 6">
            <a:extLst>
              <a:ext uri="{FF2B5EF4-FFF2-40B4-BE49-F238E27FC236}">
                <a16:creationId xmlns:a16="http://schemas.microsoft.com/office/drawing/2014/main" id="{03CFDDDA-29AA-469A-93E0-48779EB32471}"/>
              </a:ext>
            </a:extLst>
          </p:cNvPr>
          <p:cNvSpPr>
            <a:spLocks noGrp="1" noChangeArrowheads="1"/>
          </p:cNvSpPr>
          <p:nvPr>
            <p:ph type="title"/>
          </p:nvPr>
        </p:nvSpPr>
        <p:spPr/>
        <p:txBody>
          <a:bodyPr/>
          <a:lstStyle/>
          <a:p>
            <a:pPr eaLnBrk="1" hangingPunct="1">
              <a:defRPr/>
            </a:pPr>
            <a:r>
              <a:rPr lang="en-US" altLang="zh-CN" sz="3600" dirty="0">
                <a:solidFill>
                  <a:srgbClr val="FF6600"/>
                </a:solidFill>
                <a:latin typeface="Times New Roman" pitchFamily="18" charset="0"/>
                <a:ea typeface="仿宋_GB2312" pitchFamily="49" charset="-122"/>
              </a:rPr>
              <a:t>UML</a:t>
            </a:r>
            <a:r>
              <a:rPr lang="zh-CN" altLang="en-US" sz="3600" dirty="0">
                <a:solidFill>
                  <a:srgbClr val="FF6600"/>
                </a:solidFill>
                <a:latin typeface="Times New Roman" pitchFamily="18" charset="0"/>
                <a:ea typeface="仿宋_GB2312" pitchFamily="49" charset="-122"/>
              </a:rPr>
              <a:t>分析与设计方法流程</a:t>
            </a:r>
          </a:p>
        </p:txBody>
      </p:sp>
    </p:spTree>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a:extLst>
              <a:ext uri="{FF2B5EF4-FFF2-40B4-BE49-F238E27FC236}">
                <a16:creationId xmlns:a16="http://schemas.microsoft.com/office/drawing/2014/main" id="{611DBBC0-BF5A-4D9B-A30F-2150D7E47FB3}"/>
              </a:ext>
            </a:extLst>
          </p:cNvPr>
          <p:cNvSpPr>
            <a:spLocks noGrp="1"/>
          </p:cNvSpPr>
          <p:nvPr>
            <p:ph type="ftr" sz="quarter" idx="10"/>
          </p:nvPr>
        </p:nvSpPr>
        <p:spPr/>
        <p:txBody>
          <a:bodyPr/>
          <a:lstStyle/>
          <a:p>
            <a:pPr>
              <a:defRPr/>
            </a:pPr>
            <a:r>
              <a:rPr lang="zh-CN" altLang="en-US"/>
              <a:t>个人成果，妥善保存，请勿传播</a:t>
            </a:r>
          </a:p>
        </p:txBody>
      </p:sp>
      <p:sp>
        <p:nvSpPr>
          <p:cNvPr id="69635" name="Rectangle 2">
            <a:extLst>
              <a:ext uri="{FF2B5EF4-FFF2-40B4-BE49-F238E27FC236}">
                <a16:creationId xmlns:a16="http://schemas.microsoft.com/office/drawing/2014/main" id="{8C94CD94-245A-429C-80DB-6A1E20636315}"/>
              </a:ext>
            </a:extLst>
          </p:cNvPr>
          <p:cNvSpPr>
            <a:spLocks noGrp="1" noChangeArrowheads="1"/>
          </p:cNvSpPr>
          <p:nvPr>
            <p:ph type="body" idx="1"/>
          </p:nvPr>
        </p:nvSpPr>
        <p:spPr>
          <a:xfrm>
            <a:off x="152400" y="1557338"/>
            <a:ext cx="8915400" cy="5072062"/>
          </a:xfrm>
          <a:solidFill>
            <a:schemeClr val="tx1"/>
          </a:solidFill>
        </p:spPr>
        <p:txBody>
          <a:bodyPr/>
          <a:lstStyle/>
          <a:p>
            <a:pPr algn="just" eaLnBrk="1" hangingPunct="1">
              <a:lnSpc>
                <a:spcPct val="110000"/>
              </a:lnSpc>
              <a:buClr>
                <a:srgbClr val="0000FF"/>
              </a:buClr>
              <a:buFontTx/>
              <a:buNone/>
            </a:pPr>
            <a:r>
              <a:rPr lang="en-US" altLang="zh-CN" sz="2400">
                <a:solidFill>
                  <a:srgbClr val="FF6600"/>
                </a:solidFill>
                <a:latin typeface="Times New Roman" panose="02020603050405020304" pitchFamily="18" charset="0"/>
                <a:ea typeface="楷体_GB2312" pitchFamily="49" charset="-122"/>
              </a:rPr>
              <a:t>3. </a:t>
            </a:r>
            <a:r>
              <a:rPr lang="zh-CN" altLang="en-US" sz="2400">
                <a:solidFill>
                  <a:srgbClr val="FF6600"/>
                </a:solidFill>
                <a:latin typeface="Times New Roman" panose="02020603050405020304" pitchFamily="18" charset="0"/>
                <a:ea typeface="楷体_GB2312" pitchFamily="49" charset="-122"/>
              </a:rPr>
              <a:t>顺序图</a:t>
            </a:r>
            <a:r>
              <a:rPr lang="en-US" altLang="zh-CN" sz="2400">
                <a:solidFill>
                  <a:srgbClr val="FF6600"/>
                </a:solidFill>
                <a:latin typeface="Times New Roman" panose="02020603050405020304" pitchFamily="18" charset="0"/>
                <a:ea typeface="楷体_GB2312" pitchFamily="49" charset="-122"/>
              </a:rPr>
              <a:t>(Sequence Diagram)   </a:t>
            </a:r>
            <a:r>
              <a:rPr lang="zh-CN" altLang="en-US" sz="2400">
                <a:solidFill>
                  <a:srgbClr val="990099"/>
                </a:solidFill>
                <a:latin typeface="Times New Roman" panose="02020603050405020304" pitchFamily="18" charset="0"/>
                <a:ea typeface="楷体_GB2312" pitchFamily="49" charset="-122"/>
              </a:rPr>
              <a:t>时序图</a:t>
            </a:r>
          </a:p>
          <a:p>
            <a:pPr algn="just" eaLnBrk="1" hangingPunct="1">
              <a:lnSpc>
                <a:spcPct val="110000"/>
              </a:lnSpc>
              <a:buClr>
                <a:srgbClr val="0000FF"/>
              </a:buClr>
              <a:buFontTx/>
              <a:buChar char="•"/>
            </a:pPr>
            <a:r>
              <a:rPr lang="zh-CN" altLang="en-US" sz="2400">
                <a:solidFill>
                  <a:srgbClr val="996600"/>
                </a:solidFill>
                <a:latin typeface="Times New Roman" panose="02020603050405020304" pitchFamily="18" charset="0"/>
                <a:ea typeface="楷体_GB2312" pitchFamily="49" charset="-122"/>
              </a:rPr>
              <a:t>顺序图用来描述</a:t>
            </a:r>
            <a:r>
              <a:rPr lang="zh-CN" altLang="en-US" sz="2400">
                <a:solidFill>
                  <a:srgbClr val="990099"/>
                </a:solidFill>
                <a:latin typeface="Times New Roman" panose="02020603050405020304" pitchFamily="18" charset="0"/>
                <a:ea typeface="楷体_GB2312" pitchFamily="49" charset="-122"/>
              </a:rPr>
              <a:t>对象之间动态的交互关系</a:t>
            </a:r>
            <a:r>
              <a:rPr lang="zh-CN" altLang="en-US" sz="2400">
                <a:solidFill>
                  <a:srgbClr val="996600"/>
                </a:solidFill>
                <a:latin typeface="Times New Roman" panose="02020603050405020304" pitchFamily="18" charset="0"/>
                <a:ea typeface="楷体_GB2312" pitchFamily="49" charset="-122"/>
              </a:rPr>
              <a:t>，着重体现对象间消息传递的</a:t>
            </a:r>
            <a:r>
              <a:rPr lang="zh-CN" altLang="en-US" sz="2400">
                <a:solidFill>
                  <a:srgbClr val="FF6600"/>
                </a:solidFill>
                <a:latin typeface="Times New Roman" panose="02020603050405020304" pitchFamily="18" charset="0"/>
                <a:ea typeface="楷体_GB2312" pitchFamily="49" charset="-122"/>
              </a:rPr>
              <a:t>时间顺序</a:t>
            </a:r>
            <a:r>
              <a:rPr lang="zh-CN" altLang="en-US" sz="2400">
                <a:solidFill>
                  <a:srgbClr val="996600"/>
                </a:solidFill>
                <a:latin typeface="Times New Roman" panose="02020603050405020304" pitchFamily="18" charset="0"/>
                <a:ea typeface="楷体_GB2312" pitchFamily="49" charset="-122"/>
              </a:rPr>
              <a:t>。顺序图存在两个轴：</a:t>
            </a:r>
            <a:r>
              <a:rPr lang="zh-CN" altLang="en-US" sz="2400">
                <a:solidFill>
                  <a:srgbClr val="990099"/>
                </a:solidFill>
                <a:latin typeface="Times New Roman" panose="02020603050405020304" pitchFamily="18" charset="0"/>
                <a:ea typeface="楷体_GB2312" pitchFamily="49" charset="-122"/>
              </a:rPr>
              <a:t>水平轴表示不同的对象</a:t>
            </a:r>
            <a:r>
              <a:rPr lang="zh-CN" altLang="en-US" sz="2400">
                <a:solidFill>
                  <a:srgbClr val="996600"/>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垂直轴表示时间</a:t>
            </a:r>
            <a:r>
              <a:rPr lang="zh-CN" altLang="en-US" sz="2400">
                <a:solidFill>
                  <a:srgbClr val="996600"/>
                </a:solidFill>
                <a:latin typeface="Times New Roman" panose="02020603050405020304" pitchFamily="18" charset="0"/>
                <a:ea typeface="楷体_GB2312" pitchFamily="49" charset="-122"/>
              </a:rPr>
              <a:t>。顺序图中的对象用一个带有垂直虚线的矩形框表示，并标有对象名和类名。</a:t>
            </a:r>
            <a:r>
              <a:rPr lang="zh-CN" altLang="en-US" sz="2400">
                <a:solidFill>
                  <a:srgbClr val="FF6600"/>
                </a:solidFill>
                <a:latin typeface="Times New Roman" panose="02020603050405020304" pitchFamily="18" charset="0"/>
                <a:ea typeface="楷体_GB2312" pitchFamily="49" charset="-122"/>
              </a:rPr>
              <a:t>垂直虚线是对象的生命线</a:t>
            </a:r>
            <a:r>
              <a:rPr lang="zh-CN" altLang="en-US" sz="2400">
                <a:solidFill>
                  <a:srgbClr val="996600"/>
                </a:solidFill>
                <a:latin typeface="Times New Roman" panose="02020603050405020304" pitchFamily="18" charset="0"/>
                <a:ea typeface="楷体_GB2312" pitchFamily="49" charset="-122"/>
              </a:rPr>
              <a:t>，用于</a:t>
            </a:r>
            <a:r>
              <a:rPr lang="zh-CN" altLang="en-US" sz="2400">
                <a:solidFill>
                  <a:srgbClr val="0000FF"/>
                </a:solidFill>
                <a:latin typeface="Times New Roman" panose="02020603050405020304" pitchFamily="18" charset="0"/>
                <a:ea typeface="楷体_GB2312" pitchFamily="49" charset="-122"/>
              </a:rPr>
              <a:t>表示在某段时间内对象是存在</a:t>
            </a:r>
            <a:r>
              <a:rPr lang="zh-CN" altLang="en-US" sz="2400">
                <a:solidFill>
                  <a:srgbClr val="996600"/>
                </a:solidFill>
                <a:latin typeface="Times New Roman" panose="02020603050405020304" pitchFamily="18" charset="0"/>
                <a:ea typeface="楷体_GB2312" pitchFamily="49" charset="-122"/>
              </a:rPr>
              <a:t>的。对象间的通信通过在对象的</a:t>
            </a:r>
            <a:r>
              <a:rPr lang="zh-CN" altLang="en-US" sz="2400">
                <a:solidFill>
                  <a:srgbClr val="FF6600"/>
                </a:solidFill>
                <a:latin typeface="Times New Roman" panose="02020603050405020304" pitchFamily="18" charset="0"/>
                <a:ea typeface="楷体_GB2312" pitchFamily="49" charset="-122"/>
              </a:rPr>
              <a:t>生命线间画消息</a:t>
            </a:r>
            <a:r>
              <a:rPr lang="zh-CN" altLang="en-US" sz="2400">
                <a:solidFill>
                  <a:srgbClr val="996600"/>
                </a:solidFill>
                <a:latin typeface="Times New Roman" panose="02020603050405020304" pitchFamily="18" charset="0"/>
                <a:ea typeface="楷体_GB2312" pitchFamily="49" charset="-122"/>
              </a:rPr>
              <a:t>来表示。消息的箭头指明消息的类型。</a:t>
            </a:r>
          </a:p>
          <a:p>
            <a:pPr algn="just" eaLnBrk="1" hangingPunct="1">
              <a:buClr>
                <a:srgbClr val="FF6600"/>
              </a:buClr>
              <a:buFontTx/>
              <a:buChar char="•"/>
            </a:pPr>
            <a:r>
              <a:rPr lang="zh-CN" altLang="en-US" sz="2400">
                <a:solidFill>
                  <a:srgbClr val="0000FF"/>
                </a:solidFill>
                <a:latin typeface="Times New Roman" panose="02020603050405020304" pitchFamily="18" charset="0"/>
                <a:ea typeface="楷体_GB2312" pitchFamily="49" charset="-122"/>
              </a:rPr>
              <a:t>顺序图中的消息可以是信号</a:t>
            </a:r>
            <a:r>
              <a:rPr lang="en-US" altLang="zh-CN" sz="2400">
                <a:solidFill>
                  <a:srgbClr val="0000FF"/>
                </a:solidFill>
                <a:latin typeface="Times New Roman" panose="02020603050405020304" pitchFamily="18" charset="0"/>
                <a:ea typeface="楷体_GB2312" pitchFamily="49" charset="-122"/>
              </a:rPr>
              <a:t>(Signal)</a:t>
            </a:r>
            <a:r>
              <a:rPr lang="zh-CN" altLang="en-US" sz="2400">
                <a:solidFill>
                  <a:srgbClr val="0000FF"/>
                </a:solidFill>
                <a:latin typeface="Times New Roman" panose="02020603050405020304" pitchFamily="18" charset="0"/>
                <a:ea typeface="楷体_GB2312" pitchFamily="49" charset="-122"/>
              </a:rPr>
              <a:t>、操作调用或类似于</a:t>
            </a:r>
            <a:r>
              <a:rPr lang="en-US" altLang="zh-CN" sz="2400">
                <a:solidFill>
                  <a:srgbClr val="0000FF"/>
                </a:solidFill>
                <a:latin typeface="Times New Roman" panose="02020603050405020304" pitchFamily="18" charset="0"/>
                <a:ea typeface="楷体_GB2312" pitchFamily="49" charset="-122"/>
              </a:rPr>
              <a:t>C++</a:t>
            </a:r>
            <a:r>
              <a:rPr lang="zh-CN" altLang="en-US" sz="2400">
                <a:solidFill>
                  <a:srgbClr val="0000FF"/>
                </a:solidFill>
                <a:latin typeface="Times New Roman" panose="02020603050405020304" pitchFamily="18" charset="0"/>
                <a:ea typeface="楷体_GB2312" pitchFamily="49" charset="-122"/>
              </a:rPr>
              <a:t>中的</a:t>
            </a:r>
            <a:r>
              <a:rPr lang="en-US" altLang="zh-CN" sz="2400">
                <a:solidFill>
                  <a:srgbClr val="0000FF"/>
                </a:solidFill>
                <a:latin typeface="Times New Roman" panose="02020603050405020304" pitchFamily="18" charset="0"/>
                <a:ea typeface="楷体_GB2312" pitchFamily="49" charset="-122"/>
              </a:rPr>
              <a:t>RPC(RemoteProce dure Calls)</a:t>
            </a:r>
            <a:r>
              <a:rPr lang="zh-CN" altLang="en-US" sz="2400">
                <a:solidFill>
                  <a:srgbClr val="0000FF"/>
                </a:solidFill>
                <a:latin typeface="Times New Roman" panose="02020603050405020304" pitchFamily="18" charset="0"/>
                <a:ea typeface="楷体_GB2312" pitchFamily="49" charset="-122"/>
              </a:rPr>
              <a:t>和</a:t>
            </a:r>
            <a:r>
              <a:rPr lang="en-US" altLang="zh-CN" sz="2400">
                <a:solidFill>
                  <a:srgbClr val="0000FF"/>
                </a:solidFill>
                <a:latin typeface="Times New Roman" panose="02020603050405020304" pitchFamily="18" charset="0"/>
                <a:ea typeface="楷体_GB2312" pitchFamily="49" charset="-122"/>
              </a:rPr>
              <a:t>Java</a:t>
            </a:r>
            <a:r>
              <a:rPr lang="zh-CN" altLang="en-US" sz="2400">
                <a:solidFill>
                  <a:srgbClr val="0000FF"/>
                </a:solidFill>
                <a:latin typeface="Times New Roman" panose="02020603050405020304" pitchFamily="18" charset="0"/>
                <a:ea typeface="楷体_GB2312" pitchFamily="49" charset="-122"/>
              </a:rPr>
              <a:t>中的</a:t>
            </a:r>
            <a:r>
              <a:rPr lang="en-US" altLang="zh-CN" sz="2400">
                <a:solidFill>
                  <a:srgbClr val="0000FF"/>
                </a:solidFill>
                <a:latin typeface="Times New Roman" panose="02020603050405020304" pitchFamily="18" charset="0"/>
                <a:ea typeface="楷体_GB2312" pitchFamily="49" charset="-122"/>
              </a:rPr>
              <a:t>RMI(Remote Method Invocation)</a:t>
            </a:r>
            <a:r>
              <a:rPr lang="zh-CN" altLang="en-US" sz="2400">
                <a:solidFill>
                  <a:srgbClr val="0000FF"/>
                </a:solidFill>
                <a:latin typeface="Times New Roman" panose="02020603050405020304" pitchFamily="18" charset="0"/>
                <a:ea typeface="楷体_GB2312" pitchFamily="49" charset="-122"/>
              </a:rPr>
              <a:t>。当收到消息时，接收对象立即开始执行活动，即对象被激活了。通过在对象生命线上显示一个细长矩形框来表示激活。</a:t>
            </a:r>
          </a:p>
          <a:p>
            <a:pPr algn="just" eaLnBrk="1" hangingPunct="1">
              <a:lnSpc>
                <a:spcPct val="110000"/>
              </a:lnSpc>
              <a:buClr>
                <a:srgbClr val="0000FF"/>
              </a:buClr>
              <a:buFontTx/>
              <a:buChar char="•"/>
            </a:pPr>
            <a:endParaRPr lang="en-US" altLang="zh-CN" sz="2400">
              <a:solidFill>
                <a:srgbClr val="996600"/>
              </a:solidFill>
              <a:latin typeface="Times New Roman" panose="02020603050405020304" pitchFamily="18" charset="0"/>
              <a:ea typeface="楷体_GB2312" pitchFamily="49" charset="-122"/>
            </a:endParaRPr>
          </a:p>
        </p:txBody>
      </p:sp>
      <p:sp>
        <p:nvSpPr>
          <p:cNvPr id="69636" name="Rectangle 3">
            <a:extLst>
              <a:ext uri="{FF2B5EF4-FFF2-40B4-BE49-F238E27FC236}">
                <a16:creationId xmlns:a16="http://schemas.microsoft.com/office/drawing/2014/main" id="{19C302CE-506B-47DB-BEE4-4E227A39ED59}"/>
              </a:ext>
            </a:extLst>
          </p:cNvPr>
          <p:cNvSpPr>
            <a:spLocks noChangeArrowheads="1"/>
          </p:cNvSpPr>
          <p:nvPr/>
        </p:nvSpPr>
        <p:spPr bwMode="auto">
          <a:xfrm>
            <a:off x="3638550" y="2693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69637" name="Rectangle 4">
            <a:extLst>
              <a:ext uri="{FF2B5EF4-FFF2-40B4-BE49-F238E27FC236}">
                <a16:creationId xmlns:a16="http://schemas.microsoft.com/office/drawing/2014/main" id="{399DED8B-D9DC-4E8A-8D21-A86A4BD03694}"/>
              </a:ext>
            </a:extLst>
          </p:cNvPr>
          <p:cNvSpPr>
            <a:spLocks noChangeArrowheads="1"/>
          </p:cNvSpPr>
          <p:nvPr/>
        </p:nvSpPr>
        <p:spPr bwMode="auto">
          <a:xfrm>
            <a:off x="3224213" y="2655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69638" name="Rectangle 5">
            <a:extLst>
              <a:ext uri="{FF2B5EF4-FFF2-40B4-BE49-F238E27FC236}">
                <a16:creationId xmlns:a16="http://schemas.microsoft.com/office/drawing/2014/main" id="{BB161C50-3856-4E40-9FAA-D5316EE3BD35}"/>
              </a:ext>
            </a:extLst>
          </p:cNvPr>
          <p:cNvSpPr>
            <a:spLocks noChangeArrowheads="1"/>
          </p:cNvSpPr>
          <p:nvPr/>
        </p:nvSpPr>
        <p:spPr bwMode="auto">
          <a:xfrm>
            <a:off x="2998788"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69639" name="Rectangle 6">
            <a:extLst>
              <a:ext uri="{FF2B5EF4-FFF2-40B4-BE49-F238E27FC236}">
                <a16:creationId xmlns:a16="http://schemas.microsoft.com/office/drawing/2014/main" id="{04BA8259-1A88-470C-AB19-9484A1D7549A}"/>
              </a:ext>
            </a:extLst>
          </p:cNvPr>
          <p:cNvSpPr>
            <a:spLocks noChangeArrowheads="1"/>
          </p:cNvSpPr>
          <p:nvPr/>
        </p:nvSpPr>
        <p:spPr bwMode="auto">
          <a:xfrm>
            <a:off x="3082925" y="2595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69640" name="Text Box 7">
            <a:extLst>
              <a:ext uri="{FF2B5EF4-FFF2-40B4-BE49-F238E27FC236}">
                <a16:creationId xmlns:a16="http://schemas.microsoft.com/office/drawing/2014/main" id="{946F4249-EDDC-4A8F-9EB4-11E62524D91A}"/>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6D781EF5-702C-4707-A196-83A7E0B76FA0}"/>
              </a:ext>
            </a:extLst>
          </p:cNvPr>
          <p:cNvSpPr>
            <a:spLocks noGrp="1"/>
          </p:cNvSpPr>
          <p:nvPr>
            <p:ph type="ftr" sz="quarter" idx="10"/>
          </p:nvPr>
        </p:nvSpPr>
        <p:spPr/>
        <p:txBody>
          <a:bodyPr/>
          <a:lstStyle/>
          <a:p>
            <a:pPr>
              <a:defRPr/>
            </a:pPr>
            <a:r>
              <a:rPr lang="zh-CN" altLang="en-US"/>
              <a:t>个人成果，妥善保存，请勿传播</a:t>
            </a:r>
          </a:p>
        </p:txBody>
      </p:sp>
      <p:sp>
        <p:nvSpPr>
          <p:cNvPr id="70659" name="Rectangle 2">
            <a:extLst>
              <a:ext uri="{FF2B5EF4-FFF2-40B4-BE49-F238E27FC236}">
                <a16:creationId xmlns:a16="http://schemas.microsoft.com/office/drawing/2014/main" id="{6B9CB1DA-BBE1-4060-B8A5-759BA5946596}"/>
              </a:ext>
            </a:extLst>
          </p:cNvPr>
          <p:cNvSpPr>
            <a:spLocks noChangeArrowheads="1"/>
          </p:cNvSpPr>
          <p:nvPr/>
        </p:nvSpPr>
        <p:spPr bwMode="auto">
          <a:xfrm>
            <a:off x="2525713" y="193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0661" name="Text Box 4">
            <a:extLst>
              <a:ext uri="{FF2B5EF4-FFF2-40B4-BE49-F238E27FC236}">
                <a16:creationId xmlns:a16="http://schemas.microsoft.com/office/drawing/2014/main" id="{8CB41DE3-C293-4316-8E0E-FEBE6BBA9866}"/>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pic>
        <p:nvPicPr>
          <p:cNvPr id="2" name="图片 1">
            <a:extLst>
              <a:ext uri="{FF2B5EF4-FFF2-40B4-BE49-F238E27FC236}">
                <a16:creationId xmlns:a16="http://schemas.microsoft.com/office/drawing/2014/main" id="{D3158095-B637-4CBE-B3BD-B9B1372A7D01}"/>
              </a:ext>
            </a:extLst>
          </p:cNvPr>
          <p:cNvPicPr>
            <a:picLocks noChangeAspect="1"/>
          </p:cNvPicPr>
          <p:nvPr/>
        </p:nvPicPr>
        <p:blipFill>
          <a:blip r:embed="rId2"/>
          <a:stretch>
            <a:fillRect/>
          </a:stretch>
        </p:blipFill>
        <p:spPr>
          <a:xfrm>
            <a:off x="827584" y="875588"/>
            <a:ext cx="7759014" cy="5818899"/>
          </a:xfrm>
          <a:prstGeom prst="rect">
            <a:avLst/>
          </a:prstGeom>
        </p:spPr>
      </p:pic>
    </p:spTree>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a:extLst>
              <a:ext uri="{FF2B5EF4-FFF2-40B4-BE49-F238E27FC236}">
                <a16:creationId xmlns:a16="http://schemas.microsoft.com/office/drawing/2014/main" id="{E525FDD4-7B62-44A9-BEA0-029A838DC396}"/>
              </a:ext>
            </a:extLst>
          </p:cNvPr>
          <p:cNvSpPr>
            <a:spLocks noGrp="1"/>
          </p:cNvSpPr>
          <p:nvPr>
            <p:ph type="ftr" sz="quarter" idx="10"/>
          </p:nvPr>
        </p:nvSpPr>
        <p:spPr/>
        <p:txBody>
          <a:bodyPr/>
          <a:lstStyle/>
          <a:p>
            <a:pPr>
              <a:defRPr/>
            </a:pPr>
            <a:r>
              <a:rPr lang="zh-CN" altLang="en-US"/>
              <a:t>个人成果，妥善保存，请勿传播</a:t>
            </a:r>
          </a:p>
        </p:txBody>
      </p:sp>
      <p:sp>
        <p:nvSpPr>
          <p:cNvPr id="71683" name="Rectangle 2">
            <a:extLst>
              <a:ext uri="{FF2B5EF4-FFF2-40B4-BE49-F238E27FC236}">
                <a16:creationId xmlns:a16="http://schemas.microsoft.com/office/drawing/2014/main" id="{7B5297B2-DC22-46DF-B7BE-0B8DEF4CFDF0}"/>
              </a:ext>
            </a:extLst>
          </p:cNvPr>
          <p:cNvSpPr>
            <a:spLocks noGrp="1" noChangeArrowheads="1"/>
          </p:cNvSpPr>
          <p:nvPr>
            <p:ph type="body" idx="1"/>
          </p:nvPr>
        </p:nvSpPr>
        <p:spPr>
          <a:xfrm>
            <a:off x="152400" y="1628775"/>
            <a:ext cx="8915400" cy="5000625"/>
          </a:xfrm>
          <a:solidFill>
            <a:schemeClr val="tx1"/>
          </a:solidFill>
        </p:spPr>
        <p:txBody>
          <a:bodyPr/>
          <a:lstStyle/>
          <a:p>
            <a:pPr algn="just" eaLnBrk="1" hangingPunct="1">
              <a:lnSpc>
                <a:spcPct val="90000"/>
              </a:lnSpc>
              <a:buClr>
                <a:srgbClr val="FF6600"/>
              </a:buClr>
              <a:buFontTx/>
              <a:buChar char="•"/>
            </a:pPr>
            <a:r>
              <a:rPr lang="en-US" altLang="zh-CN" sz="2400">
                <a:solidFill>
                  <a:srgbClr val="0000FF"/>
                </a:solidFill>
                <a:latin typeface="Times New Roman" panose="02020603050405020304" pitchFamily="18" charset="0"/>
                <a:ea typeface="楷体_GB2312" pitchFamily="49" charset="-122"/>
              </a:rPr>
              <a:t> </a:t>
            </a:r>
            <a:r>
              <a:rPr lang="zh-CN" altLang="en-US" sz="2400">
                <a:solidFill>
                  <a:srgbClr val="0000FF"/>
                </a:solidFill>
                <a:latin typeface="Times New Roman" panose="02020603050405020304" pitchFamily="18" charset="0"/>
                <a:ea typeface="楷体_GB2312" pitchFamily="49" charset="-122"/>
              </a:rPr>
              <a:t>消息可以用消息名及参数来标识</a:t>
            </a:r>
            <a:r>
              <a:rPr lang="zh-CN" altLang="en-US" sz="2400">
                <a:solidFill>
                  <a:srgbClr val="996600"/>
                </a:solidFill>
                <a:latin typeface="Times New Roman" panose="02020603050405020304" pitchFamily="18" charset="0"/>
                <a:ea typeface="楷体_GB2312" pitchFamily="49" charset="-122"/>
              </a:rPr>
              <a:t>。消息也可带有顺序号，但较少使用。消息还可带有条件表达式，表示分支或决定是否发送消息。如果用于表示分支，则每个分支是相互排斥的，即在某一时刻仅可发送分支中的一个消息。</a:t>
            </a:r>
          </a:p>
          <a:p>
            <a:pPr algn="just" eaLnBrk="1" hangingPunct="1">
              <a:lnSpc>
                <a:spcPct val="90000"/>
              </a:lnSpc>
              <a:buClr>
                <a:srgbClr val="FF6600"/>
              </a:buClr>
              <a:buFontTx/>
              <a:buChar char="•"/>
            </a:pPr>
            <a:r>
              <a:rPr lang="zh-CN" altLang="en-US" sz="2400">
                <a:solidFill>
                  <a:srgbClr val="0000FF"/>
                </a:solidFill>
                <a:latin typeface="Times New Roman" panose="02020603050405020304" pitchFamily="18" charset="0"/>
                <a:ea typeface="楷体_GB2312" pitchFamily="49" charset="-122"/>
              </a:rPr>
              <a:t> 在顺序图的左边可以有说明信息</a:t>
            </a:r>
            <a:r>
              <a:rPr lang="zh-CN" altLang="en-US" sz="2400">
                <a:solidFill>
                  <a:srgbClr val="008080"/>
                </a:solidFill>
                <a:latin typeface="Times New Roman" panose="02020603050405020304" pitchFamily="18" charset="0"/>
                <a:ea typeface="楷体_GB2312" pitchFamily="49" charset="-122"/>
              </a:rPr>
              <a:t>，用于说明消息发送的时刻、描述动作的执行情况以及约束信息等。一个典型的例子就是用于说明一个消息是重复发送的。另外，可以定义两个消息间的时间限制。</a:t>
            </a:r>
          </a:p>
          <a:p>
            <a:pPr algn="just" eaLnBrk="1" hangingPunct="1">
              <a:lnSpc>
                <a:spcPct val="110000"/>
              </a:lnSpc>
              <a:buClr>
                <a:srgbClr val="FF6600"/>
              </a:buClr>
              <a:buFontTx/>
              <a:buChar char="•"/>
            </a:pPr>
            <a:r>
              <a:rPr lang="zh-CN" altLang="en-US" sz="2400">
                <a:solidFill>
                  <a:srgbClr val="0000FF"/>
                </a:solidFill>
                <a:latin typeface="Times New Roman" panose="02020603050405020304" pitchFamily="18" charset="0"/>
                <a:ea typeface="楷体_GB2312" pitchFamily="49" charset="-122"/>
              </a:rPr>
              <a:t>一个对象可以通过发送消息来创建另一个对象，当一个对象被删除或自我删除时，该对象用</a:t>
            </a:r>
            <a:r>
              <a:rPr lang="en-US" altLang="zh-CN" sz="2400">
                <a:solidFill>
                  <a:srgbClr val="0000FF"/>
                </a:solidFill>
                <a:latin typeface="Times New Roman" panose="02020603050405020304" pitchFamily="18" charset="0"/>
                <a:ea typeface="楷体_GB2312" pitchFamily="49" charset="-122"/>
              </a:rPr>
              <a:t>"X"</a:t>
            </a:r>
            <a:r>
              <a:rPr lang="zh-CN" altLang="en-US" sz="2400">
                <a:solidFill>
                  <a:srgbClr val="0000FF"/>
                </a:solidFill>
                <a:latin typeface="Times New Roman" panose="02020603050405020304" pitchFamily="18" charset="0"/>
                <a:ea typeface="楷体_GB2312" pitchFamily="49" charset="-122"/>
              </a:rPr>
              <a:t>标识。</a:t>
            </a:r>
          </a:p>
          <a:p>
            <a:pPr algn="just" eaLnBrk="1" hangingPunct="1">
              <a:lnSpc>
                <a:spcPct val="110000"/>
              </a:lnSpc>
              <a:buClr>
                <a:srgbClr val="FF6600"/>
              </a:buClr>
              <a:buFontTx/>
              <a:buChar char="•"/>
            </a:pPr>
            <a:r>
              <a:rPr lang="zh-CN" altLang="en-US" sz="2400">
                <a:solidFill>
                  <a:srgbClr val="FF6600"/>
                </a:solidFill>
                <a:latin typeface="Times New Roman" panose="02020603050405020304" pitchFamily="18" charset="0"/>
                <a:ea typeface="楷体_GB2312" pitchFamily="49" charset="-122"/>
              </a:rPr>
              <a:t> </a:t>
            </a:r>
            <a:r>
              <a:rPr lang="zh-CN" altLang="en-US" sz="2400">
                <a:solidFill>
                  <a:srgbClr val="996600"/>
                </a:solidFill>
                <a:latin typeface="Times New Roman" panose="02020603050405020304" pitchFamily="18" charset="0"/>
                <a:ea typeface="楷体_GB2312" pitchFamily="49" charset="-122"/>
              </a:rPr>
              <a:t>当一个操作直接或间接调用自身时，即发生了</a:t>
            </a:r>
            <a:r>
              <a:rPr lang="zh-CN" altLang="en-US" sz="2400">
                <a:solidFill>
                  <a:srgbClr val="FF6600"/>
                </a:solidFill>
                <a:latin typeface="Times New Roman" panose="02020603050405020304" pitchFamily="18" charset="0"/>
                <a:ea typeface="楷体_GB2312" pitchFamily="49" charset="-122"/>
              </a:rPr>
              <a:t>递归</a:t>
            </a:r>
            <a:r>
              <a:rPr lang="zh-CN" altLang="en-US" sz="2400">
                <a:solidFill>
                  <a:srgbClr val="996600"/>
                </a:solidFill>
                <a:latin typeface="Times New Roman" panose="02020603050405020304" pitchFamily="18" charset="0"/>
                <a:ea typeface="楷体_GB2312" pitchFamily="49" charset="-122"/>
              </a:rPr>
              <a:t>。产生递归的消息</a:t>
            </a:r>
            <a:r>
              <a:rPr lang="zh-CN" altLang="en-US" sz="2400">
                <a:solidFill>
                  <a:srgbClr val="FF6600"/>
                </a:solidFill>
                <a:latin typeface="Times New Roman" panose="02020603050405020304" pitchFamily="18" charset="0"/>
                <a:ea typeface="楷体_GB2312" pitchFamily="49" charset="-122"/>
              </a:rPr>
              <a:t>总是同步消息</a:t>
            </a:r>
            <a:r>
              <a:rPr lang="zh-CN" altLang="en-US" sz="2400">
                <a:solidFill>
                  <a:srgbClr val="996600"/>
                </a:solidFill>
                <a:latin typeface="Times New Roman" panose="02020603050405020304" pitchFamily="18" charset="0"/>
                <a:ea typeface="楷体_GB2312" pitchFamily="49" charset="-122"/>
              </a:rPr>
              <a:t>，返回消息应是</a:t>
            </a:r>
            <a:r>
              <a:rPr lang="zh-CN" altLang="en-US" sz="2400">
                <a:solidFill>
                  <a:srgbClr val="FF6600"/>
                </a:solidFill>
                <a:latin typeface="Times New Roman" panose="02020603050405020304" pitchFamily="18" charset="0"/>
                <a:ea typeface="楷体_GB2312" pitchFamily="49" charset="-122"/>
              </a:rPr>
              <a:t>一个简单消息</a:t>
            </a:r>
            <a:r>
              <a:rPr lang="zh-CN" altLang="en-US" sz="2400">
                <a:solidFill>
                  <a:srgbClr val="996600"/>
                </a:solidFill>
                <a:latin typeface="Times New Roman" panose="02020603050405020304" pitchFamily="18" charset="0"/>
                <a:ea typeface="楷体_GB2312" pitchFamily="49" charset="-122"/>
              </a:rPr>
              <a:t>。</a:t>
            </a:r>
            <a:r>
              <a:rPr lang="zh-CN" altLang="en-US" sz="2400">
                <a:solidFill>
                  <a:srgbClr val="FF6600"/>
                </a:solidFill>
                <a:latin typeface="Times New Roman" panose="02020603050405020304" pitchFamily="18" charset="0"/>
                <a:ea typeface="楷体_GB2312" pitchFamily="49" charset="-122"/>
              </a:rPr>
              <a:t> </a:t>
            </a:r>
          </a:p>
        </p:txBody>
      </p:sp>
      <p:sp>
        <p:nvSpPr>
          <p:cNvPr id="71684" name="Rectangle 3">
            <a:extLst>
              <a:ext uri="{FF2B5EF4-FFF2-40B4-BE49-F238E27FC236}">
                <a16:creationId xmlns:a16="http://schemas.microsoft.com/office/drawing/2014/main" id="{5167F100-ACC0-4CC2-98C5-5324DC0715A9}"/>
              </a:ext>
            </a:extLst>
          </p:cNvPr>
          <p:cNvSpPr>
            <a:spLocks noChangeArrowheads="1"/>
          </p:cNvSpPr>
          <p:nvPr/>
        </p:nvSpPr>
        <p:spPr bwMode="auto">
          <a:xfrm>
            <a:off x="3638550" y="2693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1685" name="Rectangle 4">
            <a:extLst>
              <a:ext uri="{FF2B5EF4-FFF2-40B4-BE49-F238E27FC236}">
                <a16:creationId xmlns:a16="http://schemas.microsoft.com/office/drawing/2014/main" id="{2B26F4CF-BB3B-4BE9-B3B5-20E681F8BD96}"/>
              </a:ext>
            </a:extLst>
          </p:cNvPr>
          <p:cNvSpPr>
            <a:spLocks noChangeArrowheads="1"/>
          </p:cNvSpPr>
          <p:nvPr/>
        </p:nvSpPr>
        <p:spPr bwMode="auto">
          <a:xfrm>
            <a:off x="3224213" y="2655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1686" name="Rectangle 5">
            <a:extLst>
              <a:ext uri="{FF2B5EF4-FFF2-40B4-BE49-F238E27FC236}">
                <a16:creationId xmlns:a16="http://schemas.microsoft.com/office/drawing/2014/main" id="{6079169F-3D6A-493E-9E76-4969DE1F3225}"/>
              </a:ext>
            </a:extLst>
          </p:cNvPr>
          <p:cNvSpPr>
            <a:spLocks noChangeArrowheads="1"/>
          </p:cNvSpPr>
          <p:nvPr/>
        </p:nvSpPr>
        <p:spPr bwMode="auto">
          <a:xfrm>
            <a:off x="2998788"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1687" name="Rectangle 6">
            <a:extLst>
              <a:ext uri="{FF2B5EF4-FFF2-40B4-BE49-F238E27FC236}">
                <a16:creationId xmlns:a16="http://schemas.microsoft.com/office/drawing/2014/main" id="{467A34BC-D3B6-4BB8-AD8B-502DBDA1BC5C}"/>
              </a:ext>
            </a:extLst>
          </p:cNvPr>
          <p:cNvSpPr>
            <a:spLocks noChangeArrowheads="1"/>
          </p:cNvSpPr>
          <p:nvPr/>
        </p:nvSpPr>
        <p:spPr bwMode="auto">
          <a:xfrm>
            <a:off x="3082925" y="2595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1688" name="Text Box 7">
            <a:extLst>
              <a:ext uri="{FF2B5EF4-FFF2-40B4-BE49-F238E27FC236}">
                <a16:creationId xmlns:a16="http://schemas.microsoft.com/office/drawing/2014/main" id="{45A93C69-5F80-431E-AAA9-5F3A65411CE2}"/>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spTree>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C85941E9-5107-4C36-A82F-224B9E357110}"/>
              </a:ext>
            </a:extLst>
          </p:cNvPr>
          <p:cNvSpPr>
            <a:spLocks noGrp="1"/>
          </p:cNvSpPr>
          <p:nvPr>
            <p:ph type="ftr" sz="quarter" idx="10"/>
          </p:nvPr>
        </p:nvSpPr>
        <p:spPr/>
        <p:txBody>
          <a:bodyPr/>
          <a:lstStyle/>
          <a:p>
            <a:pPr>
              <a:defRPr/>
            </a:pPr>
            <a:r>
              <a:rPr lang="zh-CN" altLang="en-US"/>
              <a:t>个人成果，妥善保存，请勿传播</a:t>
            </a:r>
          </a:p>
        </p:txBody>
      </p:sp>
      <p:sp>
        <p:nvSpPr>
          <p:cNvPr id="1035266" name="Rectangle 2">
            <a:extLst>
              <a:ext uri="{FF2B5EF4-FFF2-40B4-BE49-F238E27FC236}">
                <a16:creationId xmlns:a16="http://schemas.microsoft.com/office/drawing/2014/main" id="{879AE5D4-EE4C-4651-AB63-D8935B2D484B}"/>
              </a:ext>
            </a:extLst>
          </p:cNvPr>
          <p:cNvSpPr>
            <a:spLocks noGrp="1" noChangeArrowheads="1"/>
          </p:cNvSpPr>
          <p:nvPr>
            <p:ph type="title"/>
          </p:nvPr>
        </p:nvSpPr>
        <p:spPr>
          <a:xfrm>
            <a:off x="304800" y="228600"/>
            <a:ext cx="6096000" cy="609600"/>
          </a:xfrm>
        </p:spPr>
        <p:txBody>
          <a:bodyPr/>
          <a:lstStyle/>
          <a:p>
            <a:pPr eaLnBrk="1" hangingPunct="1">
              <a:defRPr/>
            </a:pPr>
            <a:r>
              <a:rPr lang="zh-CN" altLang="en-US" sz="3600" b="0">
                <a:solidFill>
                  <a:srgbClr val="FF6600"/>
                </a:solidFill>
                <a:ea typeface="隶书" pitchFamily="49" charset="-122"/>
              </a:rPr>
              <a:t>顺序图：打电话</a:t>
            </a:r>
            <a:endParaRPr lang="zh-CN" altLang="en-US">
              <a:solidFill>
                <a:srgbClr val="FF6600"/>
              </a:solidFill>
            </a:endParaRPr>
          </a:p>
        </p:txBody>
      </p:sp>
      <p:sp>
        <p:nvSpPr>
          <p:cNvPr id="72709" name="Text Box 4">
            <a:extLst>
              <a:ext uri="{FF2B5EF4-FFF2-40B4-BE49-F238E27FC236}">
                <a16:creationId xmlns:a16="http://schemas.microsoft.com/office/drawing/2014/main" id="{E5A09C86-DC19-4B5D-A320-375200AE4A78}"/>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pic>
        <p:nvPicPr>
          <p:cNvPr id="2" name="图片 1">
            <a:extLst>
              <a:ext uri="{FF2B5EF4-FFF2-40B4-BE49-F238E27FC236}">
                <a16:creationId xmlns:a16="http://schemas.microsoft.com/office/drawing/2014/main" id="{B374742F-8950-441D-94F8-B73BD7BB7DC8}"/>
              </a:ext>
            </a:extLst>
          </p:cNvPr>
          <p:cNvPicPr>
            <a:picLocks noChangeAspect="1"/>
          </p:cNvPicPr>
          <p:nvPr/>
        </p:nvPicPr>
        <p:blipFill>
          <a:blip r:embed="rId2"/>
          <a:stretch>
            <a:fillRect/>
          </a:stretch>
        </p:blipFill>
        <p:spPr>
          <a:xfrm>
            <a:off x="395536" y="1340768"/>
            <a:ext cx="8459724" cy="5183124"/>
          </a:xfrm>
          <a:prstGeom prst="rect">
            <a:avLst/>
          </a:prstGeom>
        </p:spPr>
      </p:pic>
    </p:spTree>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61C5264E-44D4-4337-A85F-96083ADE2EBF}"/>
              </a:ext>
            </a:extLst>
          </p:cNvPr>
          <p:cNvSpPr>
            <a:spLocks noGrp="1"/>
          </p:cNvSpPr>
          <p:nvPr>
            <p:ph type="ftr" sz="quarter" idx="10"/>
          </p:nvPr>
        </p:nvSpPr>
        <p:spPr/>
        <p:txBody>
          <a:bodyPr/>
          <a:lstStyle/>
          <a:p>
            <a:pPr>
              <a:defRPr/>
            </a:pPr>
            <a:r>
              <a:rPr lang="zh-CN" altLang="en-US"/>
              <a:t>个人成果，妥善保存，请勿传播</a:t>
            </a:r>
          </a:p>
        </p:txBody>
      </p:sp>
      <p:sp>
        <p:nvSpPr>
          <p:cNvPr id="1036290" name="Rectangle 2">
            <a:extLst>
              <a:ext uri="{FF2B5EF4-FFF2-40B4-BE49-F238E27FC236}">
                <a16:creationId xmlns:a16="http://schemas.microsoft.com/office/drawing/2014/main" id="{EEBF32F8-5E89-479C-AE6B-40E0CD45198A}"/>
              </a:ext>
            </a:extLst>
          </p:cNvPr>
          <p:cNvSpPr>
            <a:spLocks noGrp="1" noChangeArrowheads="1"/>
          </p:cNvSpPr>
          <p:nvPr>
            <p:ph type="title"/>
          </p:nvPr>
        </p:nvSpPr>
        <p:spPr>
          <a:xfrm>
            <a:off x="228600" y="228600"/>
            <a:ext cx="6096000" cy="685800"/>
          </a:xfrm>
        </p:spPr>
        <p:txBody>
          <a:bodyPr/>
          <a:lstStyle/>
          <a:p>
            <a:pPr eaLnBrk="1" hangingPunct="1">
              <a:defRPr/>
            </a:pPr>
            <a:r>
              <a:rPr lang="zh-CN" altLang="en-US" sz="3600" b="0">
                <a:solidFill>
                  <a:srgbClr val="FF6600"/>
                </a:solidFill>
                <a:ea typeface="隶书" pitchFamily="49" charset="-122"/>
              </a:rPr>
              <a:t>顺序图：打印</a:t>
            </a:r>
            <a:endParaRPr lang="zh-CN" altLang="en-US">
              <a:solidFill>
                <a:srgbClr val="FF6600"/>
              </a:solidFill>
            </a:endParaRPr>
          </a:p>
        </p:txBody>
      </p:sp>
      <p:sp>
        <p:nvSpPr>
          <p:cNvPr id="73733" name="Text Box 4">
            <a:extLst>
              <a:ext uri="{FF2B5EF4-FFF2-40B4-BE49-F238E27FC236}">
                <a16:creationId xmlns:a16="http://schemas.microsoft.com/office/drawing/2014/main" id="{C9D39314-CF97-4D5E-A333-434548BC2167}"/>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pic>
        <p:nvPicPr>
          <p:cNvPr id="2" name="图片 1">
            <a:extLst>
              <a:ext uri="{FF2B5EF4-FFF2-40B4-BE49-F238E27FC236}">
                <a16:creationId xmlns:a16="http://schemas.microsoft.com/office/drawing/2014/main" id="{386B7BCF-5E7B-4F1C-848B-283463DE9EC7}"/>
              </a:ext>
            </a:extLst>
          </p:cNvPr>
          <p:cNvPicPr>
            <a:picLocks noChangeAspect="1"/>
          </p:cNvPicPr>
          <p:nvPr/>
        </p:nvPicPr>
        <p:blipFill>
          <a:blip r:embed="rId2"/>
          <a:stretch>
            <a:fillRect/>
          </a:stretch>
        </p:blipFill>
        <p:spPr>
          <a:xfrm>
            <a:off x="307848" y="1016094"/>
            <a:ext cx="8528304" cy="5640324"/>
          </a:xfrm>
          <a:prstGeom prst="rect">
            <a:avLst/>
          </a:prstGeom>
        </p:spPr>
      </p:pic>
    </p:spTree>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a:extLst>
              <a:ext uri="{FF2B5EF4-FFF2-40B4-BE49-F238E27FC236}">
                <a16:creationId xmlns:a16="http://schemas.microsoft.com/office/drawing/2014/main" id="{7B6F3BE4-3D55-4750-8E10-5350F79F1D7E}"/>
              </a:ext>
            </a:extLst>
          </p:cNvPr>
          <p:cNvSpPr>
            <a:spLocks noGrp="1"/>
          </p:cNvSpPr>
          <p:nvPr>
            <p:ph type="ftr" sz="quarter" idx="10"/>
          </p:nvPr>
        </p:nvSpPr>
        <p:spPr/>
        <p:txBody>
          <a:bodyPr/>
          <a:lstStyle/>
          <a:p>
            <a:pPr>
              <a:defRPr/>
            </a:pPr>
            <a:r>
              <a:rPr lang="zh-CN" altLang="en-US"/>
              <a:t>个人成果，妥善保存，请勿传播</a:t>
            </a:r>
          </a:p>
        </p:txBody>
      </p:sp>
      <p:sp>
        <p:nvSpPr>
          <p:cNvPr id="74755" name="Rectangle 2">
            <a:extLst>
              <a:ext uri="{FF2B5EF4-FFF2-40B4-BE49-F238E27FC236}">
                <a16:creationId xmlns:a16="http://schemas.microsoft.com/office/drawing/2014/main" id="{B6DA0FD8-61EB-42E7-82F9-FAAAFF164BE1}"/>
              </a:ext>
            </a:extLst>
          </p:cNvPr>
          <p:cNvSpPr>
            <a:spLocks noGrp="1" noChangeArrowheads="1"/>
          </p:cNvSpPr>
          <p:nvPr>
            <p:ph type="body" idx="1"/>
          </p:nvPr>
        </p:nvSpPr>
        <p:spPr>
          <a:xfrm>
            <a:off x="152400" y="1557338"/>
            <a:ext cx="8915400" cy="5072062"/>
          </a:xfrm>
          <a:solidFill>
            <a:schemeClr val="tx1"/>
          </a:solidFill>
        </p:spPr>
        <p:txBody>
          <a:bodyPr/>
          <a:lstStyle/>
          <a:p>
            <a:pPr algn="just" eaLnBrk="1" hangingPunct="1">
              <a:lnSpc>
                <a:spcPct val="110000"/>
              </a:lnSpc>
              <a:buClr>
                <a:srgbClr val="FF6600"/>
              </a:buClr>
              <a:buFontTx/>
              <a:buNone/>
            </a:pPr>
            <a:r>
              <a:rPr lang="en-US" altLang="zh-CN" sz="2400">
                <a:solidFill>
                  <a:srgbClr val="FF6600"/>
                </a:solidFill>
                <a:latin typeface="Times New Roman" panose="02020603050405020304" pitchFamily="18" charset="0"/>
                <a:ea typeface="楷体_GB2312" pitchFamily="49" charset="-122"/>
              </a:rPr>
              <a:t>4. </a:t>
            </a:r>
            <a:r>
              <a:rPr lang="zh-CN" altLang="en-US" sz="2400">
                <a:solidFill>
                  <a:srgbClr val="FF6600"/>
                </a:solidFill>
                <a:latin typeface="Times New Roman" panose="02020603050405020304" pitchFamily="18" charset="0"/>
                <a:ea typeface="楷体_GB2312" pitchFamily="49" charset="-122"/>
              </a:rPr>
              <a:t>协作图</a:t>
            </a:r>
            <a:r>
              <a:rPr lang="en-US" altLang="zh-CN" sz="2400">
                <a:solidFill>
                  <a:srgbClr val="FF6600"/>
                </a:solidFill>
                <a:latin typeface="Times New Roman" panose="02020603050405020304" pitchFamily="18" charset="0"/>
                <a:ea typeface="楷体_GB2312" pitchFamily="49" charset="-122"/>
              </a:rPr>
              <a:t>(Collaboration Diagram)</a:t>
            </a:r>
          </a:p>
          <a:p>
            <a:pPr algn="just" eaLnBrk="1" hangingPunct="1">
              <a:lnSpc>
                <a:spcPct val="110000"/>
              </a:lnSpc>
              <a:buClr>
                <a:srgbClr val="FF6600"/>
              </a:buClr>
              <a:buFontTx/>
              <a:buChar char="•"/>
            </a:pPr>
            <a:r>
              <a:rPr lang="zh-CN" altLang="en-US" sz="2400">
                <a:solidFill>
                  <a:srgbClr val="0000FF"/>
                </a:solidFill>
                <a:latin typeface="Times New Roman" panose="02020603050405020304" pitchFamily="18" charset="0"/>
                <a:ea typeface="楷体_GB2312" pitchFamily="49" charset="-122"/>
              </a:rPr>
              <a:t>协作图用于描述</a:t>
            </a:r>
            <a:r>
              <a:rPr lang="zh-CN" altLang="en-US" sz="2400">
                <a:solidFill>
                  <a:srgbClr val="990099"/>
                </a:solidFill>
                <a:latin typeface="Times New Roman" panose="02020603050405020304" pitchFamily="18" charset="0"/>
                <a:ea typeface="楷体_GB2312" pitchFamily="49" charset="-122"/>
              </a:rPr>
              <a:t>相互合作的对象间的交互关系和链接关系</a:t>
            </a:r>
            <a:r>
              <a:rPr lang="zh-CN" altLang="en-US" sz="2400">
                <a:solidFill>
                  <a:srgbClr val="0000FF"/>
                </a:solidFill>
                <a:latin typeface="Times New Roman" panose="02020603050405020304" pitchFamily="18" charset="0"/>
                <a:ea typeface="楷体_GB2312" pitchFamily="49" charset="-122"/>
              </a:rPr>
              <a:t>。虽然顺序图和协作图都用来描述对象间的交互关系，但侧重点不一样。</a:t>
            </a:r>
            <a:r>
              <a:rPr lang="zh-CN" altLang="en-US" sz="2400">
                <a:solidFill>
                  <a:srgbClr val="990099"/>
                </a:solidFill>
                <a:latin typeface="Times New Roman" panose="02020603050405020304" pitchFamily="18" charset="0"/>
                <a:ea typeface="楷体_GB2312" pitchFamily="49" charset="-122"/>
              </a:rPr>
              <a:t>顺序图着重体现交互的时间</a:t>
            </a:r>
            <a:r>
              <a:rPr lang="zh-CN" altLang="en-US" sz="2400">
                <a:solidFill>
                  <a:srgbClr val="0000FF"/>
                </a:solidFill>
                <a:latin typeface="Times New Roman" panose="02020603050405020304" pitchFamily="18" charset="0"/>
                <a:ea typeface="楷体_GB2312" pitchFamily="49" charset="-122"/>
              </a:rPr>
              <a:t>顺序，协作图则着重体现</a:t>
            </a:r>
            <a:r>
              <a:rPr lang="zh-CN" altLang="en-US" sz="2400">
                <a:solidFill>
                  <a:srgbClr val="FF6600"/>
                </a:solidFill>
                <a:latin typeface="Times New Roman" panose="02020603050405020304" pitchFamily="18" charset="0"/>
                <a:ea typeface="楷体_GB2312" pitchFamily="49" charset="-122"/>
              </a:rPr>
              <a:t>交互对象间的静态链接关系。</a:t>
            </a:r>
          </a:p>
          <a:p>
            <a:pPr algn="just" eaLnBrk="1" hangingPunct="1">
              <a:lnSpc>
                <a:spcPct val="110000"/>
              </a:lnSpc>
              <a:buClr>
                <a:srgbClr val="FF6600"/>
              </a:buClr>
              <a:buFontTx/>
              <a:buChar char="•"/>
            </a:pPr>
            <a:r>
              <a:rPr lang="zh-CN" altLang="en-US" sz="2400">
                <a:solidFill>
                  <a:srgbClr val="990099"/>
                </a:solidFill>
                <a:latin typeface="Times New Roman" panose="02020603050405020304" pitchFamily="18" charset="0"/>
                <a:ea typeface="楷体_GB2312" pitchFamily="49" charset="-122"/>
              </a:rPr>
              <a:t>链接关系：</a:t>
            </a:r>
            <a:r>
              <a:rPr lang="zh-CN" altLang="en-US" sz="2400">
                <a:solidFill>
                  <a:srgbClr val="008080"/>
                </a:solidFill>
                <a:latin typeface="Times New Roman" panose="02020603050405020304" pitchFamily="18" charset="0"/>
                <a:ea typeface="楷体_GB2312" pitchFamily="49" charset="-122"/>
              </a:rPr>
              <a:t>类似于</a:t>
            </a:r>
            <a:r>
              <a:rPr lang="zh-CN" altLang="en-US" sz="2400">
                <a:solidFill>
                  <a:srgbClr val="FF6600"/>
                </a:solidFill>
                <a:latin typeface="Times New Roman" panose="02020603050405020304" pitchFamily="18" charset="0"/>
                <a:ea typeface="楷体_GB2312" pitchFamily="49" charset="-122"/>
              </a:rPr>
              <a:t>类图中的联系</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但</a:t>
            </a:r>
            <a:r>
              <a:rPr lang="zh-CN" altLang="en-US" sz="2400">
                <a:solidFill>
                  <a:srgbClr val="FF6600"/>
                </a:solidFill>
                <a:latin typeface="Times New Roman" panose="02020603050405020304" pitchFamily="18" charset="0"/>
                <a:ea typeface="楷体_GB2312" pitchFamily="49" charset="-122"/>
              </a:rPr>
              <a:t>无多重性</a:t>
            </a:r>
            <a:r>
              <a:rPr lang="zh-CN" altLang="en-US" sz="2400">
                <a:solidFill>
                  <a:srgbClr val="008080"/>
                </a:solidFill>
                <a:latin typeface="Times New Roman" panose="02020603050405020304" pitchFamily="18" charset="0"/>
                <a:ea typeface="楷体_GB2312" pitchFamily="49" charset="-122"/>
              </a:rPr>
              <a:t>标志</a:t>
            </a:r>
            <a:r>
              <a:rPr lang="en-US" altLang="zh-CN" sz="2400">
                <a:solidFill>
                  <a:srgbClr val="008080"/>
                </a:solidFill>
                <a:latin typeface="Times New Roman" panose="02020603050405020304" pitchFamily="18" charset="0"/>
                <a:ea typeface="楷体_GB2312" pitchFamily="49" charset="-122"/>
              </a:rPr>
              <a:t>)</a:t>
            </a:r>
            <a:r>
              <a:rPr lang="zh-CN" altLang="en-US" sz="2400">
                <a:solidFill>
                  <a:srgbClr val="008080"/>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通过在对象间的链接上标志带有消息串的消息</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简单、异步或同步消息</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来表达对象间的消息传递</a:t>
            </a:r>
          </a:p>
          <a:p>
            <a:pPr algn="just" eaLnBrk="1" hangingPunct="1">
              <a:lnSpc>
                <a:spcPct val="110000"/>
              </a:lnSpc>
              <a:buClr>
                <a:srgbClr val="FF6600"/>
              </a:buClr>
              <a:buFontTx/>
              <a:buChar char="•"/>
            </a:pPr>
            <a:r>
              <a:rPr lang="zh-CN" altLang="en-US" sz="2400">
                <a:solidFill>
                  <a:srgbClr val="FF6600"/>
                </a:solidFill>
                <a:latin typeface="Times New Roman" panose="02020603050405020304" pitchFamily="18" charset="0"/>
                <a:ea typeface="楷体_GB2312" pitchFamily="49" charset="-122"/>
              </a:rPr>
              <a:t>消息流：</a:t>
            </a:r>
            <a:r>
              <a:rPr lang="zh-CN" altLang="en-US" sz="2400">
                <a:solidFill>
                  <a:srgbClr val="0000FF"/>
                </a:solidFill>
                <a:latin typeface="Times New Roman" panose="02020603050405020304" pitchFamily="18" charset="0"/>
                <a:ea typeface="楷体_GB2312" pitchFamily="49" charset="-122"/>
              </a:rPr>
              <a:t>在协作图的链接线上，可以用带有消息串的消息来描述对象间的交互。消息的箭头指明消息的流动方向。消息串说明要发送的消息、消息的参数、消息的返回值以及消息的序列号等信息。 </a:t>
            </a:r>
          </a:p>
        </p:txBody>
      </p:sp>
      <p:sp>
        <p:nvSpPr>
          <p:cNvPr id="74756" name="Rectangle 3">
            <a:extLst>
              <a:ext uri="{FF2B5EF4-FFF2-40B4-BE49-F238E27FC236}">
                <a16:creationId xmlns:a16="http://schemas.microsoft.com/office/drawing/2014/main" id="{5F8325EB-D3F4-4041-BA6C-BB7567DFD3C1}"/>
              </a:ext>
            </a:extLst>
          </p:cNvPr>
          <p:cNvSpPr>
            <a:spLocks noChangeArrowheads="1"/>
          </p:cNvSpPr>
          <p:nvPr/>
        </p:nvSpPr>
        <p:spPr bwMode="auto">
          <a:xfrm>
            <a:off x="3638550" y="2693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4757" name="Rectangle 4">
            <a:extLst>
              <a:ext uri="{FF2B5EF4-FFF2-40B4-BE49-F238E27FC236}">
                <a16:creationId xmlns:a16="http://schemas.microsoft.com/office/drawing/2014/main" id="{7D436421-02C3-42F5-80E8-44BB9688363F}"/>
              </a:ext>
            </a:extLst>
          </p:cNvPr>
          <p:cNvSpPr>
            <a:spLocks noChangeArrowheads="1"/>
          </p:cNvSpPr>
          <p:nvPr/>
        </p:nvSpPr>
        <p:spPr bwMode="auto">
          <a:xfrm>
            <a:off x="3224213" y="2655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4758" name="Rectangle 5">
            <a:extLst>
              <a:ext uri="{FF2B5EF4-FFF2-40B4-BE49-F238E27FC236}">
                <a16:creationId xmlns:a16="http://schemas.microsoft.com/office/drawing/2014/main" id="{65C1AD5D-DEF2-4D73-B57C-3C2617348516}"/>
              </a:ext>
            </a:extLst>
          </p:cNvPr>
          <p:cNvSpPr>
            <a:spLocks noChangeArrowheads="1"/>
          </p:cNvSpPr>
          <p:nvPr/>
        </p:nvSpPr>
        <p:spPr bwMode="auto">
          <a:xfrm>
            <a:off x="2998788"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4759" name="Rectangle 6">
            <a:extLst>
              <a:ext uri="{FF2B5EF4-FFF2-40B4-BE49-F238E27FC236}">
                <a16:creationId xmlns:a16="http://schemas.microsoft.com/office/drawing/2014/main" id="{160ABD1D-B0BB-4E3B-91AD-146041EF92C1}"/>
              </a:ext>
            </a:extLst>
          </p:cNvPr>
          <p:cNvSpPr>
            <a:spLocks noChangeArrowheads="1"/>
          </p:cNvSpPr>
          <p:nvPr/>
        </p:nvSpPr>
        <p:spPr bwMode="auto">
          <a:xfrm>
            <a:off x="3082925" y="2595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4760" name="Text Box 7">
            <a:extLst>
              <a:ext uri="{FF2B5EF4-FFF2-40B4-BE49-F238E27FC236}">
                <a16:creationId xmlns:a16="http://schemas.microsoft.com/office/drawing/2014/main" id="{E769DA7A-B4D0-4C4D-9902-B0A7D7BCB338}"/>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spTree>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B4D0D5D3-A594-445C-85BE-134AA00928E3}"/>
              </a:ext>
            </a:extLst>
          </p:cNvPr>
          <p:cNvSpPr>
            <a:spLocks noGrp="1"/>
          </p:cNvSpPr>
          <p:nvPr>
            <p:ph type="ftr" sz="quarter" idx="10"/>
          </p:nvPr>
        </p:nvSpPr>
        <p:spPr/>
        <p:txBody>
          <a:bodyPr/>
          <a:lstStyle/>
          <a:p>
            <a:pPr>
              <a:defRPr/>
            </a:pPr>
            <a:r>
              <a:rPr lang="zh-CN" altLang="en-US"/>
              <a:t>个人成果，妥善保存，请勿传播</a:t>
            </a:r>
          </a:p>
        </p:txBody>
      </p:sp>
      <p:sp>
        <p:nvSpPr>
          <p:cNvPr id="1038338" name="Rectangle 2">
            <a:extLst>
              <a:ext uri="{FF2B5EF4-FFF2-40B4-BE49-F238E27FC236}">
                <a16:creationId xmlns:a16="http://schemas.microsoft.com/office/drawing/2014/main" id="{D906F040-0991-4B62-B341-895B0D597079}"/>
              </a:ext>
            </a:extLst>
          </p:cNvPr>
          <p:cNvSpPr>
            <a:spLocks noGrp="1" noChangeArrowheads="1"/>
          </p:cNvSpPr>
          <p:nvPr>
            <p:ph type="title"/>
          </p:nvPr>
        </p:nvSpPr>
        <p:spPr>
          <a:xfrm>
            <a:off x="381000" y="304800"/>
            <a:ext cx="6096000" cy="685800"/>
          </a:xfrm>
        </p:spPr>
        <p:txBody>
          <a:bodyPr/>
          <a:lstStyle/>
          <a:p>
            <a:pPr eaLnBrk="1" hangingPunct="1">
              <a:defRPr/>
            </a:pPr>
            <a:r>
              <a:rPr lang="zh-CN" altLang="en-US" sz="3600" b="0" dirty="0">
                <a:solidFill>
                  <a:srgbClr val="FF6600"/>
                </a:solidFill>
                <a:ea typeface="隶书" pitchFamily="49" charset="-122"/>
              </a:rPr>
              <a:t>协作图：打印</a:t>
            </a:r>
          </a:p>
        </p:txBody>
      </p:sp>
      <p:sp>
        <p:nvSpPr>
          <p:cNvPr id="75781" name="Text Box 4">
            <a:extLst>
              <a:ext uri="{FF2B5EF4-FFF2-40B4-BE49-F238E27FC236}">
                <a16:creationId xmlns:a16="http://schemas.microsoft.com/office/drawing/2014/main" id="{288751B3-B361-492C-86B6-32FB78047F42}"/>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pic>
        <p:nvPicPr>
          <p:cNvPr id="2" name="图片 1">
            <a:extLst>
              <a:ext uri="{FF2B5EF4-FFF2-40B4-BE49-F238E27FC236}">
                <a16:creationId xmlns:a16="http://schemas.microsoft.com/office/drawing/2014/main" id="{DAE3C616-9D56-4A8F-A6CF-368BACD049E4}"/>
              </a:ext>
            </a:extLst>
          </p:cNvPr>
          <p:cNvPicPr>
            <a:picLocks noChangeAspect="1"/>
          </p:cNvPicPr>
          <p:nvPr/>
        </p:nvPicPr>
        <p:blipFill>
          <a:blip r:embed="rId2"/>
          <a:stretch>
            <a:fillRect/>
          </a:stretch>
        </p:blipFill>
        <p:spPr>
          <a:xfrm>
            <a:off x="683568" y="1476872"/>
            <a:ext cx="8013192" cy="5155692"/>
          </a:xfrm>
          <a:prstGeom prst="rect">
            <a:avLst/>
          </a:prstGeom>
        </p:spPr>
      </p:pic>
    </p:spTree>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19CDE5-B6EE-4686-AEEC-6CFB98D1062A}"/>
              </a:ext>
            </a:extLst>
          </p:cNvPr>
          <p:cNvPicPr>
            <a:picLocks noChangeAspect="1"/>
          </p:cNvPicPr>
          <p:nvPr/>
        </p:nvPicPr>
        <p:blipFill>
          <a:blip r:embed="rId2"/>
          <a:stretch>
            <a:fillRect/>
          </a:stretch>
        </p:blipFill>
        <p:spPr>
          <a:xfrm>
            <a:off x="1187624" y="2996952"/>
            <a:ext cx="7395089" cy="3615241"/>
          </a:xfrm>
          <a:prstGeom prst="rect">
            <a:avLst/>
          </a:prstGeom>
        </p:spPr>
      </p:pic>
      <p:sp>
        <p:nvSpPr>
          <p:cNvPr id="76803" name="Rectangle 2">
            <a:extLst>
              <a:ext uri="{FF2B5EF4-FFF2-40B4-BE49-F238E27FC236}">
                <a16:creationId xmlns:a16="http://schemas.microsoft.com/office/drawing/2014/main" id="{9AAD0A34-EEA8-4987-9AE2-EF9889C116A3}"/>
              </a:ext>
            </a:extLst>
          </p:cNvPr>
          <p:cNvSpPr>
            <a:spLocks noGrp="1" noChangeArrowheads="1"/>
          </p:cNvSpPr>
          <p:nvPr>
            <p:ph type="body" idx="1"/>
          </p:nvPr>
        </p:nvSpPr>
        <p:spPr>
          <a:xfrm>
            <a:off x="152400" y="152400"/>
            <a:ext cx="8915400" cy="2700338"/>
          </a:xfrm>
          <a:solidFill>
            <a:schemeClr val="tx1"/>
          </a:solidFill>
        </p:spPr>
        <p:txBody>
          <a:bodyPr/>
          <a:lstStyle/>
          <a:p>
            <a:pPr algn="just" eaLnBrk="1" hangingPunct="1">
              <a:spcBef>
                <a:spcPct val="0"/>
              </a:spcBef>
              <a:buClr>
                <a:srgbClr val="FF6600"/>
              </a:buClr>
              <a:buFontTx/>
              <a:buNone/>
            </a:pPr>
            <a:r>
              <a:rPr lang="en-US" altLang="zh-CN" sz="2400">
                <a:solidFill>
                  <a:srgbClr val="FF6600"/>
                </a:solidFill>
                <a:latin typeface="Times New Roman" panose="02020603050405020304" pitchFamily="18" charset="0"/>
                <a:ea typeface="楷体_GB2312" pitchFamily="49" charset="-122"/>
              </a:rPr>
              <a:t>5. </a:t>
            </a:r>
            <a:r>
              <a:rPr lang="zh-CN" altLang="en-US" sz="2400">
                <a:solidFill>
                  <a:srgbClr val="FF6600"/>
                </a:solidFill>
                <a:latin typeface="Times New Roman" panose="02020603050405020304" pitchFamily="18" charset="0"/>
                <a:ea typeface="楷体_GB2312" pitchFamily="49" charset="-122"/>
              </a:rPr>
              <a:t>活动图</a:t>
            </a:r>
            <a:r>
              <a:rPr lang="en-US" altLang="zh-CN" sz="2400">
                <a:solidFill>
                  <a:srgbClr val="FF6600"/>
                </a:solidFill>
                <a:latin typeface="Times New Roman" panose="02020603050405020304" pitchFamily="18" charset="0"/>
                <a:ea typeface="楷体_GB2312" pitchFamily="49" charset="-122"/>
              </a:rPr>
              <a:t>(Activity Diagram)</a:t>
            </a:r>
          </a:p>
          <a:p>
            <a:pPr algn="just" eaLnBrk="1" hangingPunct="1">
              <a:spcBef>
                <a:spcPct val="0"/>
              </a:spcBef>
              <a:buClr>
                <a:srgbClr val="FF6600"/>
              </a:buClr>
              <a:buFontTx/>
              <a:buChar char="•"/>
            </a:pPr>
            <a:r>
              <a:rPr lang="zh-CN" altLang="en-US" sz="2400">
                <a:solidFill>
                  <a:srgbClr val="0000FF"/>
                </a:solidFill>
                <a:latin typeface="Times New Roman" panose="02020603050405020304" pitchFamily="18" charset="0"/>
                <a:ea typeface="楷体_GB2312" pitchFamily="49" charset="-122"/>
              </a:rPr>
              <a:t>活动图描述</a:t>
            </a:r>
            <a:r>
              <a:rPr lang="zh-CN" altLang="en-US" sz="2400">
                <a:solidFill>
                  <a:srgbClr val="800080"/>
                </a:solidFill>
                <a:latin typeface="Times New Roman" panose="02020603050405020304" pitchFamily="18" charset="0"/>
                <a:ea typeface="楷体_GB2312" pitchFamily="49" charset="-122"/>
              </a:rPr>
              <a:t>操作</a:t>
            </a:r>
            <a:r>
              <a:rPr lang="en-US" altLang="zh-CN" sz="2400">
                <a:solidFill>
                  <a:srgbClr val="800080"/>
                </a:solidFill>
                <a:latin typeface="Times New Roman" panose="02020603050405020304" pitchFamily="18" charset="0"/>
                <a:ea typeface="楷体_GB2312" pitchFamily="49" charset="-122"/>
              </a:rPr>
              <a:t>(</a:t>
            </a:r>
            <a:r>
              <a:rPr lang="zh-CN" altLang="en-US" sz="2400">
                <a:solidFill>
                  <a:srgbClr val="800080"/>
                </a:solidFill>
                <a:latin typeface="Times New Roman" panose="02020603050405020304" pitchFamily="18" charset="0"/>
                <a:ea typeface="楷体_GB2312" pitchFamily="49" charset="-122"/>
              </a:rPr>
              <a:t>类的方法</a:t>
            </a:r>
            <a:r>
              <a:rPr lang="en-US" altLang="zh-CN" sz="2400">
                <a:solidFill>
                  <a:srgbClr val="800080"/>
                </a:solidFill>
                <a:latin typeface="Times New Roman" panose="02020603050405020304" pitchFamily="18" charset="0"/>
                <a:ea typeface="楷体_GB2312" pitchFamily="49" charset="-122"/>
              </a:rPr>
              <a:t>)</a:t>
            </a:r>
            <a:r>
              <a:rPr lang="zh-CN" altLang="en-US" sz="2400">
                <a:solidFill>
                  <a:srgbClr val="800080"/>
                </a:solidFill>
                <a:latin typeface="Times New Roman" panose="02020603050405020304" pitchFamily="18" charset="0"/>
                <a:ea typeface="楷体_GB2312" pitchFamily="49" charset="-122"/>
              </a:rPr>
              <a:t>的行为</a:t>
            </a:r>
            <a:r>
              <a:rPr lang="zh-CN" altLang="en-US" sz="2400">
                <a:solidFill>
                  <a:srgbClr val="0000FF"/>
                </a:solidFill>
                <a:latin typeface="Times New Roman" panose="02020603050405020304" pitchFamily="18" charset="0"/>
                <a:ea typeface="楷体_GB2312" pitchFamily="49" charset="-122"/>
              </a:rPr>
              <a:t>，或描述</a:t>
            </a:r>
            <a:r>
              <a:rPr lang="zh-CN" altLang="en-US" sz="2400">
                <a:solidFill>
                  <a:srgbClr val="800080"/>
                </a:solidFill>
                <a:latin typeface="Times New Roman" panose="02020603050405020304" pitchFamily="18" charset="0"/>
                <a:ea typeface="楷体_GB2312" pitchFamily="49" charset="-122"/>
              </a:rPr>
              <a:t>用例和对象内部的工作过程</a:t>
            </a:r>
            <a:r>
              <a:rPr lang="zh-CN" altLang="en-US" sz="2400">
                <a:solidFill>
                  <a:srgbClr val="0000FF"/>
                </a:solidFill>
                <a:latin typeface="Times New Roman" panose="02020603050405020304" pitchFamily="18" charset="0"/>
                <a:ea typeface="楷体_GB2312" pitchFamily="49" charset="-122"/>
              </a:rPr>
              <a:t>。活动图是由</a:t>
            </a:r>
            <a:r>
              <a:rPr lang="zh-CN" altLang="en-US" sz="2400">
                <a:solidFill>
                  <a:srgbClr val="008080"/>
                </a:solidFill>
                <a:latin typeface="Times New Roman" panose="02020603050405020304" pitchFamily="18" charset="0"/>
                <a:ea typeface="楷体_GB2312" pitchFamily="49" charset="-122"/>
              </a:rPr>
              <a:t>状态图变化而来的</a:t>
            </a:r>
            <a:r>
              <a:rPr lang="zh-CN" altLang="en-US" sz="2400">
                <a:solidFill>
                  <a:srgbClr val="0000FF"/>
                </a:solidFill>
                <a:latin typeface="Times New Roman" panose="02020603050405020304" pitchFamily="18" charset="0"/>
                <a:ea typeface="楷体_GB2312" pitchFamily="49" charset="-122"/>
              </a:rPr>
              <a:t>，它们各自用于不同的目的。活动图</a:t>
            </a:r>
            <a:r>
              <a:rPr lang="zh-CN" altLang="en-US" sz="2400">
                <a:solidFill>
                  <a:srgbClr val="008080"/>
                </a:solidFill>
                <a:latin typeface="Times New Roman" panose="02020603050405020304" pitchFamily="18" charset="0"/>
                <a:ea typeface="楷体_GB2312" pitchFamily="49" charset="-122"/>
              </a:rPr>
              <a:t>依据对象状态的变化来捕获动作</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将要执行的工作或活动</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与动作的结果。活动图中</a:t>
            </a:r>
            <a:r>
              <a:rPr lang="zh-CN" altLang="en-US" sz="2400">
                <a:solidFill>
                  <a:srgbClr val="FF6600"/>
                </a:solidFill>
                <a:latin typeface="Times New Roman" panose="02020603050405020304" pitchFamily="18" charset="0"/>
                <a:ea typeface="楷体_GB2312" pitchFamily="49" charset="-122"/>
              </a:rPr>
              <a:t>一个活动结束后将立即进入下一个活动</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在状态图中状态的变迁可能需要事件的触发</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 </a:t>
            </a:r>
          </a:p>
        </p:txBody>
      </p:sp>
      <p:sp>
        <p:nvSpPr>
          <p:cNvPr id="76804" name="Rectangle 3">
            <a:extLst>
              <a:ext uri="{FF2B5EF4-FFF2-40B4-BE49-F238E27FC236}">
                <a16:creationId xmlns:a16="http://schemas.microsoft.com/office/drawing/2014/main" id="{2B5A2740-3BB0-439A-87CB-02EF406C2C41}"/>
              </a:ext>
            </a:extLst>
          </p:cNvPr>
          <p:cNvSpPr>
            <a:spLocks noChangeArrowheads="1"/>
          </p:cNvSpPr>
          <p:nvPr/>
        </p:nvSpPr>
        <p:spPr bwMode="auto">
          <a:xfrm>
            <a:off x="3638550" y="2693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6805" name="Rectangle 4">
            <a:extLst>
              <a:ext uri="{FF2B5EF4-FFF2-40B4-BE49-F238E27FC236}">
                <a16:creationId xmlns:a16="http://schemas.microsoft.com/office/drawing/2014/main" id="{38611A45-1C98-4262-ABCF-A05346ACB32A}"/>
              </a:ext>
            </a:extLst>
          </p:cNvPr>
          <p:cNvSpPr>
            <a:spLocks noChangeArrowheads="1"/>
          </p:cNvSpPr>
          <p:nvPr/>
        </p:nvSpPr>
        <p:spPr bwMode="auto">
          <a:xfrm>
            <a:off x="3224213" y="2655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6806" name="Rectangle 5">
            <a:extLst>
              <a:ext uri="{FF2B5EF4-FFF2-40B4-BE49-F238E27FC236}">
                <a16:creationId xmlns:a16="http://schemas.microsoft.com/office/drawing/2014/main" id="{E3C05E19-F575-43F1-A853-72EDF2322DDA}"/>
              </a:ext>
            </a:extLst>
          </p:cNvPr>
          <p:cNvSpPr>
            <a:spLocks noChangeArrowheads="1"/>
          </p:cNvSpPr>
          <p:nvPr/>
        </p:nvSpPr>
        <p:spPr bwMode="auto">
          <a:xfrm>
            <a:off x="2998788"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6807" name="Rectangle 6">
            <a:extLst>
              <a:ext uri="{FF2B5EF4-FFF2-40B4-BE49-F238E27FC236}">
                <a16:creationId xmlns:a16="http://schemas.microsoft.com/office/drawing/2014/main" id="{64B8D51A-C97B-481B-974D-2FF85419F6BD}"/>
              </a:ext>
            </a:extLst>
          </p:cNvPr>
          <p:cNvSpPr>
            <a:spLocks noChangeArrowheads="1"/>
          </p:cNvSpPr>
          <p:nvPr/>
        </p:nvSpPr>
        <p:spPr bwMode="auto">
          <a:xfrm>
            <a:off x="2941638" y="1997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1041416" name="Rectangle 8">
            <a:extLst>
              <a:ext uri="{FF2B5EF4-FFF2-40B4-BE49-F238E27FC236}">
                <a16:creationId xmlns:a16="http://schemas.microsoft.com/office/drawing/2014/main" id="{31C9671A-5AAD-429C-BD92-2CB957A9C9B2}"/>
              </a:ext>
            </a:extLst>
          </p:cNvPr>
          <p:cNvSpPr>
            <a:spLocks noGrp="1" noChangeArrowheads="1"/>
          </p:cNvSpPr>
          <p:nvPr>
            <p:ph type="title"/>
          </p:nvPr>
        </p:nvSpPr>
        <p:spPr>
          <a:xfrm>
            <a:off x="7467600" y="5638800"/>
            <a:ext cx="1066800" cy="533400"/>
          </a:xfrm>
        </p:spPr>
        <p:txBody>
          <a:bodyPr/>
          <a:lstStyle/>
          <a:p>
            <a:pPr eaLnBrk="1" hangingPunct="1">
              <a:defRPr/>
            </a:pPr>
            <a:r>
              <a:rPr lang="zh-CN" altLang="en-US" sz="2800" b="0">
                <a:solidFill>
                  <a:srgbClr val="FF6600"/>
                </a:solidFill>
                <a:ea typeface="仿宋_GB2312" pitchFamily="49" charset="-122"/>
              </a:rPr>
              <a:t>授权</a:t>
            </a:r>
          </a:p>
        </p:txBody>
      </p:sp>
      <p:sp>
        <p:nvSpPr>
          <p:cNvPr id="76810" name="Rectangle 9">
            <a:extLst>
              <a:ext uri="{FF2B5EF4-FFF2-40B4-BE49-F238E27FC236}">
                <a16:creationId xmlns:a16="http://schemas.microsoft.com/office/drawing/2014/main" id="{74E07642-1056-41BF-B424-4DDFA2D6A0FA}"/>
              </a:ext>
            </a:extLst>
          </p:cNvPr>
          <p:cNvSpPr>
            <a:spLocks noChangeArrowheads="1"/>
          </p:cNvSpPr>
          <p:nvPr/>
        </p:nvSpPr>
        <p:spPr bwMode="auto">
          <a:xfrm>
            <a:off x="1524000" y="5715000"/>
            <a:ext cx="106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6600"/>
                </a:solidFill>
                <a:latin typeface="Times New Roman" panose="02020603050405020304" pitchFamily="18" charset="0"/>
                <a:ea typeface="仿宋_GB2312" panose="02010609030101010101" pitchFamily="49" charset="-122"/>
              </a:rPr>
              <a:t>收费</a:t>
            </a:r>
          </a:p>
        </p:txBody>
      </p:sp>
    </p:spTree>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A647536F-FC1D-43DF-B860-09F085C0B45F}"/>
              </a:ext>
            </a:extLst>
          </p:cNvPr>
          <p:cNvSpPr>
            <a:spLocks noGrp="1"/>
          </p:cNvSpPr>
          <p:nvPr>
            <p:ph type="ftr" sz="quarter" idx="10"/>
          </p:nvPr>
        </p:nvSpPr>
        <p:spPr/>
        <p:txBody>
          <a:bodyPr/>
          <a:lstStyle/>
          <a:p>
            <a:pPr>
              <a:defRPr/>
            </a:pPr>
            <a:r>
              <a:rPr lang="zh-CN" altLang="en-US"/>
              <a:t>个人成果，妥善保存，请勿传播</a:t>
            </a:r>
          </a:p>
        </p:txBody>
      </p:sp>
      <p:sp>
        <p:nvSpPr>
          <p:cNvPr id="1042434" name="Rectangle 2">
            <a:extLst>
              <a:ext uri="{FF2B5EF4-FFF2-40B4-BE49-F238E27FC236}">
                <a16:creationId xmlns:a16="http://schemas.microsoft.com/office/drawing/2014/main" id="{939581C1-7076-4ED2-8E83-453517215E27}"/>
              </a:ext>
            </a:extLst>
          </p:cNvPr>
          <p:cNvSpPr>
            <a:spLocks noGrp="1" noChangeArrowheads="1"/>
          </p:cNvSpPr>
          <p:nvPr>
            <p:ph type="title"/>
          </p:nvPr>
        </p:nvSpPr>
        <p:spPr>
          <a:xfrm>
            <a:off x="457200" y="304800"/>
            <a:ext cx="4114800" cy="685800"/>
          </a:xfrm>
        </p:spPr>
        <p:txBody>
          <a:bodyPr/>
          <a:lstStyle/>
          <a:p>
            <a:pPr eaLnBrk="1" hangingPunct="1">
              <a:defRPr/>
            </a:pPr>
            <a:r>
              <a:rPr lang="zh-CN" altLang="en-US" sz="3600" b="0">
                <a:solidFill>
                  <a:srgbClr val="FF6600"/>
                </a:solidFill>
                <a:ea typeface="隶书" pitchFamily="49" charset="-122"/>
              </a:rPr>
              <a:t>活动图：磁盘</a:t>
            </a:r>
            <a:endParaRPr lang="zh-CN" altLang="en-US">
              <a:solidFill>
                <a:srgbClr val="FF6600"/>
              </a:solidFill>
            </a:endParaRPr>
          </a:p>
        </p:txBody>
      </p:sp>
      <p:sp>
        <p:nvSpPr>
          <p:cNvPr id="77829" name="Text Box 4">
            <a:extLst>
              <a:ext uri="{FF2B5EF4-FFF2-40B4-BE49-F238E27FC236}">
                <a16:creationId xmlns:a16="http://schemas.microsoft.com/office/drawing/2014/main" id="{62B6F35C-239C-4133-B0E3-059E2D9E5853}"/>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pic>
        <p:nvPicPr>
          <p:cNvPr id="2" name="图片 1">
            <a:extLst>
              <a:ext uri="{FF2B5EF4-FFF2-40B4-BE49-F238E27FC236}">
                <a16:creationId xmlns:a16="http://schemas.microsoft.com/office/drawing/2014/main" id="{A65762B6-D5DD-44B7-9BE1-3AFA3A3D9510}"/>
              </a:ext>
            </a:extLst>
          </p:cNvPr>
          <p:cNvPicPr>
            <a:picLocks noChangeAspect="1"/>
          </p:cNvPicPr>
          <p:nvPr/>
        </p:nvPicPr>
        <p:blipFill>
          <a:blip r:embed="rId2"/>
          <a:stretch>
            <a:fillRect/>
          </a:stretch>
        </p:blipFill>
        <p:spPr>
          <a:xfrm>
            <a:off x="112776" y="1272095"/>
            <a:ext cx="8918448" cy="5422392"/>
          </a:xfrm>
          <a:prstGeom prst="rect">
            <a:avLst/>
          </a:prstGeom>
        </p:spPr>
      </p:pic>
    </p:spTree>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3B3194B8-1FD3-47AA-B8A2-90436C62729D}"/>
              </a:ext>
            </a:extLst>
          </p:cNvPr>
          <p:cNvSpPr>
            <a:spLocks noGrp="1"/>
          </p:cNvSpPr>
          <p:nvPr>
            <p:ph type="ftr" sz="quarter" idx="10"/>
          </p:nvPr>
        </p:nvSpPr>
        <p:spPr/>
        <p:txBody>
          <a:bodyPr/>
          <a:lstStyle/>
          <a:p>
            <a:pPr>
              <a:defRPr/>
            </a:pPr>
            <a:r>
              <a:rPr lang="zh-CN" altLang="en-US"/>
              <a:t>个人成果，妥善保存，请勿传播</a:t>
            </a:r>
          </a:p>
        </p:txBody>
      </p:sp>
      <p:sp>
        <p:nvSpPr>
          <p:cNvPr id="78851" name="Rectangle 2">
            <a:extLst>
              <a:ext uri="{FF2B5EF4-FFF2-40B4-BE49-F238E27FC236}">
                <a16:creationId xmlns:a16="http://schemas.microsoft.com/office/drawing/2014/main" id="{498AB7CD-6A69-4CC0-A408-10A9FCC5C729}"/>
              </a:ext>
            </a:extLst>
          </p:cNvPr>
          <p:cNvSpPr>
            <a:spLocks noGrp="1" noChangeArrowheads="1"/>
          </p:cNvSpPr>
          <p:nvPr>
            <p:ph type="body" idx="1"/>
          </p:nvPr>
        </p:nvSpPr>
        <p:spPr>
          <a:xfrm>
            <a:off x="152400" y="1357313"/>
            <a:ext cx="8915400" cy="5272087"/>
          </a:xfrm>
          <a:solidFill>
            <a:schemeClr val="tx1"/>
          </a:solidFill>
        </p:spPr>
        <p:txBody>
          <a:bodyPr/>
          <a:lstStyle/>
          <a:p>
            <a:pPr algn="just" eaLnBrk="1" hangingPunct="1">
              <a:lnSpc>
                <a:spcPct val="90000"/>
              </a:lnSpc>
              <a:spcBef>
                <a:spcPct val="0"/>
              </a:spcBef>
              <a:buClr>
                <a:srgbClr val="FF6600"/>
              </a:buClr>
              <a:buFontTx/>
              <a:buChar char="•"/>
            </a:pPr>
            <a:r>
              <a:rPr lang="zh-CN" altLang="en-US" sz="2400">
                <a:solidFill>
                  <a:srgbClr val="FF6600"/>
                </a:solidFill>
                <a:latin typeface="楷体_GB2312" pitchFamily="49" charset="-122"/>
                <a:ea typeface="楷体_GB2312" pitchFamily="49" charset="-122"/>
              </a:rPr>
              <a:t>活动和转移：</a:t>
            </a:r>
            <a:r>
              <a:rPr lang="zh-CN" altLang="en-US" sz="2400">
                <a:solidFill>
                  <a:srgbClr val="990099"/>
                </a:solidFill>
                <a:latin typeface="楷体_GB2312" pitchFamily="49" charset="-122"/>
                <a:ea typeface="楷体_GB2312" pitchFamily="49" charset="-122"/>
              </a:rPr>
              <a:t>一项操作可以描述为一系列相关的活动</a:t>
            </a:r>
            <a:r>
              <a:rPr lang="zh-CN" altLang="en-US" sz="2400">
                <a:solidFill>
                  <a:srgbClr val="0000FF"/>
                </a:solidFill>
                <a:latin typeface="楷体_GB2312" pitchFamily="49" charset="-122"/>
                <a:ea typeface="楷体_GB2312" pitchFamily="49" charset="-122"/>
              </a:rPr>
              <a:t>。活动仅有</a:t>
            </a:r>
            <a:r>
              <a:rPr lang="zh-CN" altLang="en-US" sz="2400">
                <a:solidFill>
                  <a:srgbClr val="FF6600"/>
                </a:solidFill>
                <a:latin typeface="楷体_GB2312" pitchFamily="49" charset="-122"/>
                <a:ea typeface="楷体_GB2312" pitchFamily="49" charset="-122"/>
              </a:rPr>
              <a:t>一个起始点</a:t>
            </a:r>
            <a:r>
              <a:rPr lang="zh-CN" altLang="en-US" sz="2400">
                <a:solidFill>
                  <a:srgbClr val="0000FF"/>
                </a:solidFill>
                <a:latin typeface="楷体_GB2312" pitchFamily="49" charset="-122"/>
                <a:ea typeface="楷体_GB2312" pitchFamily="49" charset="-122"/>
              </a:rPr>
              <a:t>，但可以</a:t>
            </a:r>
            <a:r>
              <a:rPr lang="zh-CN" altLang="en-US" sz="2400">
                <a:solidFill>
                  <a:srgbClr val="FF6600"/>
                </a:solidFill>
                <a:latin typeface="楷体_GB2312" pitchFamily="49" charset="-122"/>
                <a:ea typeface="楷体_GB2312" pitchFamily="49" charset="-122"/>
              </a:rPr>
              <a:t>有多个结束点</a:t>
            </a:r>
            <a:r>
              <a:rPr lang="zh-CN" altLang="en-US" sz="2400">
                <a:solidFill>
                  <a:srgbClr val="0000FF"/>
                </a:solidFill>
                <a:latin typeface="楷体_GB2312" pitchFamily="49" charset="-122"/>
                <a:ea typeface="楷体_GB2312" pitchFamily="49" charset="-122"/>
              </a:rPr>
              <a:t>。一个活动可以顺序地跟在另一个活动之后，这是简单的</a:t>
            </a:r>
            <a:r>
              <a:rPr lang="zh-CN" altLang="en-US" sz="2400">
                <a:solidFill>
                  <a:srgbClr val="FF6600"/>
                </a:solidFill>
                <a:latin typeface="楷体_GB2312" pitchFamily="49" charset="-122"/>
                <a:ea typeface="楷体_GB2312" pitchFamily="49" charset="-122"/>
              </a:rPr>
              <a:t>顺序关系</a:t>
            </a:r>
            <a:r>
              <a:rPr lang="zh-CN" altLang="en-US" sz="2400">
                <a:solidFill>
                  <a:srgbClr val="0000FF"/>
                </a:solidFill>
                <a:latin typeface="楷体_GB2312" pitchFamily="49" charset="-122"/>
                <a:ea typeface="楷体_GB2312" pitchFamily="49" charset="-122"/>
              </a:rPr>
              <a:t>。如果在活动图中使用一个</a:t>
            </a:r>
            <a:r>
              <a:rPr lang="zh-CN" altLang="en-US" sz="2400">
                <a:solidFill>
                  <a:srgbClr val="FF6600"/>
                </a:solidFill>
                <a:latin typeface="楷体_GB2312" pitchFamily="49" charset="-122"/>
                <a:ea typeface="楷体_GB2312" pitchFamily="49" charset="-122"/>
              </a:rPr>
              <a:t>菱形的判断标志</a:t>
            </a:r>
            <a:r>
              <a:rPr lang="zh-CN" altLang="en-US" sz="2400">
                <a:solidFill>
                  <a:srgbClr val="0000FF"/>
                </a:solidFill>
                <a:latin typeface="楷体_GB2312" pitchFamily="49" charset="-122"/>
                <a:ea typeface="楷体_GB2312" pitchFamily="49" charset="-122"/>
              </a:rPr>
              <a:t>，则可以表达条件关系，判断标志可以有</a:t>
            </a:r>
            <a:r>
              <a:rPr lang="zh-CN" altLang="en-US" sz="2400">
                <a:solidFill>
                  <a:srgbClr val="996600"/>
                </a:solidFill>
                <a:latin typeface="楷体_GB2312" pitchFamily="49" charset="-122"/>
                <a:ea typeface="楷体_GB2312" pitchFamily="49" charset="-122"/>
              </a:rPr>
              <a:t>多个输入和输出转移</a:t>
            </a:r>
            <a:r>
              <a:rPr lang="zh-CN" altLang="en-US" sz="2400">
                <a:solidFill>
                  <a:srgbClr val="0000FF"/>
                </a:solidFill>
                <a:latin typeface="楷体_GB2312" pitchFamily="49" charset="-122"/>
                <a:ea typeface="楷体_GB2312" pitchFamily="49" charset="-122"/>
              </a:rPr>
              <a:t>，但在活动的运作中仅触发其中的一个输出转移。</a:t>
            </a:r>
          </a:p>
          <a:p>
            <a:pPr algn="just" eaLnBrk="1" hangingPunct="1">
              <a:lnSpc>
                <a:spcPct val="90000"/>
              </a:lnSpc>
              <a:spcBef>
                <a:spcPct val="0"/>
              </a:spcBef>
              <a:buClr>
                <a:srgbClr val="FF6600"/>
              </a:buClr>
              <a:buFontTx/>
              <a:buChar char="•"/>
            </a:pPr>
            <a:r>
              <a:rPr lang="zh-CN" altLang="en-US" sz="2400">
                <a:solidFill>
                  <a:srgbClr val="FF6600"/>
                </a:solidFill>
                <a:latin typeface="楷体_GB2312" pitchFamily="49" charset="-122"/>
                <a:ea typeface="楷体_GB2312" pitchFamily="49" charset="-122"/>
              </a:rPr>
              <a:t>泳道：</a:t>
            </a:r>
            <a:r>
              <a:rPr lang="zh-CN" altLang="en-US" sz="2400">
                <a:solidFill>
                  <a:srgbClr val="0000FF"/>
                </a:solidFill>
                <a:latin typeface="楷体_GB2312" pitchFamily="49" charset="-122"/>
                <a:ea typeface="楷体_GB2312" pitchFamily="49" charset="-122"/>
              </a:rPr>
              <a:t>活动图告诉你发生了什么，但没有告诉你</a:t>
            </a:r>
            <a:r>
              <a:rPr lang="zh-CN" altLang="en-US" sz="2400">
                <a:solidFill>
                  <a:srgbClr val="FF6600"/>
                </a:solidFill>
                <a:latin typeface="楷体_GB2312" pitchFamily="49" charset="-122"/>
                <a:ea typeface="楷体_GB2312" pitchFamily="49" charset="-122"/>
              </a:rPr>
              <a:t>该项活动由谁来完成</a:t>
            </a:r>
            <a:r>
              <a:rPr lang="zh-CN" altLang="en-US" sz="2400">
                <a:solidFill>
                  <a:srgbClr val="0000FF"/>
                </a:solidFill>
                <a:latin typeface="楷体_GB2312" pitchFamily="49" charset="-122"/>
                <a:ea typeface="楷体_GB2312" pitchFamily="49" charset="-122"/>
              </a:rPr>
              <a:t>。这意味着活动图没有描述出各个活动由哪个类来完成。</a:t>
            </a:r>
            <a:r>
              <a:rPr lang="zh-CN" altLang="en-US" sz="2400">
                <a:solidFill>
                  <a:srgbClr val="008080"/>
                </a:solidFill>
                <a:latin typeface="楷体_GB2312" pitchFamily="49" charset="-122"/>
                <a:ea typeface="楷体_GB2312" pitchFamily="49" charset="-122"/>
              </a:rPr>
              <a:t>泳道将活动图的逻辑描述与顺序图、协作图的责任描述结合起来。</a:t>
            </a:r>
            <a:r>
              <a:rPr lang="zh-CN" altLang="en-US" sz="2400">
                <a:solidFill>
                  <a:srgbClr val="0000FF"/>
                </a:solidFill>
                <a:latin typeface="楷体_GB2312" pitchFamily="49" charset="-122"/>
                <a:ea typeface="楷体_GB2312" pitchFamily="49" charset="-122"/>
              </a:rPr>
              <a:t>泳道用</a:t>
            </a:r>
            <a:r>
              <a:rPr lang="zh-CN" altLang="en-US" sz="2400">
                <a:solidFill>
                  <a:srgbClr val="FF3300"/>
                </a:solidFill>
                <a:latin typeface="楷体_GB2312" pitchFamily="49" charset="-122"/>
                <a:ea typeface="楷体_GB2312" pitchFamily="49" charset="-122"/>
              </a:rPr>
              <a:t>矩形</a:t>
            </a:r>
            <a:r>
              <a:rPr lang="zh-CN" altLang="en-US" sz="2400">
                <a:solidFill>
                  <a:srgbClr val="0000FF"/>
                </a:solidFill>
                <a:latin typeface="楷体_GB2312" pitchFamily="49" charset="-122"/>
                <a:ea typeface="楷体_GB2312" pitchFamily="49" charset="-122"/>
              </a:rPr>
              <a:t>框来表示</a:t>
            </a:r>
          </a:p>
          <a:p>
            <a:pPr algn="just" eaLnBrk="1" hangingPunct="1">
              <a:lnSpc>
                <a:spcPct val="90000"/>
              </a:lnSpc>
              <a:spcBef>
                <a:spcPct val="0"/>
              </a:spcBef>
              <a:buClr>
                <a:srgbClr val="FF6600"/>
              </a:buClr>
              <a:buFontTx/>
              <a:buChar char="•"/>
            </a:pPr>
            <a:r>
              <a:rPr lang="zh-CN" altLang="en-US" sz="2400">
                <a:solidFill>
                  <a:srgbClr val="FF6600"/>
                </a:solidFill>
                <a:latin typeface="楷体_GB2312" pitchFamily="49" charset="-122"/>
                <a:ea typeface="楷体_GB2312" pitchFamily="49" charset="-122"/>
              </a:rPr>
              <a:t>对象：</a:t>
            </a:r>
            <a:r>
              <a:rPr lang="zh-CN" altLang="en-US" sz="2400">
                <a:solidFill>
                  <a:srgbClr val="0000FF"/>
                </a:solidFill>
                <a:latin typeface="楷体_GB2312" pitchFamily="49" charset="-122"/>
                <a:ea typeface="楷体_GB2312" pitchFamily="49" charset="-122"/>
              </a:rPr>
              <a:t>对象可以作为活动的输入或输出，对象与活动间的输入</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输出关系由</a:t>
            </a:r>
            <a:r>
              <a:rPr lang="zh-CN" altLang="en-US" sz="2400">
                <a:solidFill>
                  <a:srgbClr val="FF3300"/>
                </a:solidFill>
                <a:latin typeface="楷体_GB2312" pitchFamily="49" charset="-122"/>
                <a:ea typeface="楷体_GB2312" pitchFamily="49" charset="-122"/>
              </a:rPr>
              <a:t>虚线箭头</a:t>
            </a:r>
            <a:r>
              <a:rPr lang="zh-CN" altLang="en-US" sz="2400">
                <a:solidFill>
                  <a:srgbClr val="0000FF"/>
                </a:solidFill>
                <a:latin typeface="楷体_GB2312" pitchFamily="49" charset="-122"/>
                <a:ea typeface="楷体_GB2312" pitchFamily="49" charset="-122"/>
              </a:rPr>
              <a:t>来表示。</a:t>
            </a:r>
          </a:p>
          <a:p>
            <a:pPr algn="just" eaLnBrk="1" hangingPunct="1">
              <a:lnSpc>
                <a:spcPct val="90000"/>
              </a:lnSpc>
              <a:spcBef>
                <a:spcPct val="0"/>
              </a:spcBef>
              <a:buClr>
                <a:srgbClr val="FF6600"/>
              </a:buClr>
              <a:buFontTx/>
              <a:buChar char="•"/>
            </a:pPr>
            <a:r>
              <a:rPr lang="zh-CN" altLang="en-US" sz="2400">
                <a:solidFill>
                  <a:srgbClr val="FF6600"/>
                </a:solidFill>
                <a:latin typeface="楷体_GB2312" pitchFamily="49" charset="-122"/>
                <a:ea typeface="楷体_GB2312" pitchFamily="49" charset="-122"/>
              </a:rPr>
              <a:t>信号：</a:t>
            </a:r>
            <a:r>
              <a:rPr lang="zh-CN" altLang="en-US" sz="2400">
                <a:solidFill>
                  <a:srgbClr val="0000FF"/>
                </a:solidFill>
                <a:latin typeface="楷体_GB2312" pitchFamily="49" charset="-122"/>
                <a:ea typeface="楷体_GB2312" pitchFamily="49" charset="-122"/>
              </a:rPr>
              <a:t>在活动图中可以表示信号的发送与接收，分别用发送和接收标志来表示。发送和接收标志也可与对象相连，用于表示消息的发送者和接收者。 </a:t>
            </a:r>
          </a:p>
        </p:txBody>
      </p:sp>
      <p:sp>
        <p:nvSpPr>
          <p:cNvPr id="78852" name="Rectangle 3">
            <a:extLst>
              <a:ext uri="{FF2B5EF4-FFF2-40B4-BE49-F238E27FC236}">
                <a16:creationId xmlns:a16="http://schemas.microsoft.com/office/drawing/2014/main" id="{C1781A75-8D3E-4A14-B5A8-5CBFF8C1C530}"/>
              </a:ext>
            </a:extLst>
          </p:cNvPr>
          <p:cNvSpPr>
            <a:spLocks noChangeArrowheads="1"/>
          </p:cNvSpPr>
          <p:nvPr/>
        </p:nvSpPr>
        <p:spPr bwMode="auto">
          <a:xfrm>
            <a:off x="3638550" y="2693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8853" name="Rectangle 4">
            <a:extLst>
              <a:ext uri="{FF2B5EF4-FFF2-40B4-BE49-F238E27FC236}">
                <a16:creationId xmlns:a16="http://schemas.microsoft.com/office/drawing/2014/main" id="{8B297EBF-1BC6-478A-B693-0D1AD46E2608}"/>
              </a:ext>
            </a:extLst>
          </p:cNvPr>
          <p:cNvSpPr>
            <a:spLocks noChangeArrowheads="1"/>
          </p:cNvSpPr>
          <p:nvPr/>
        </p:nvSpPr>
        <p:spPr bwMode="auto">
          <a:xfrm>
            <a:off x="2998788"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8854" name="Rectangle 5">
            <a:extLst>
              <a:ext uri="{FF2B5EF4-FFF2-40B4-BE49-F238E27FC236}">
                <a16:creationId xmlns:a16="http://schemas.microsoft.com/office/drawing/2014/main" id="{DF6042CE-567C-45A9-955F-D53741BDB35D}"/>
              </a:ext>
            </a:extLst>
          </p:cNvPr>
          <p:cNvSpPr>
            <a:spLocks noChangeArrowheads="1"/>
          </p:cNvSpPr>
          <p:nvPr/>
        </p:nvSpPr>
        <p:spPr bwMode="auto">
          <a:xfrm>
            <a:off x="2941638" y="1997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8855" name="Text Box 6">
            <a:extLst>
              <a:ext uri="{FF2B5EF4-FFF2-40B4-BE49-F238E27FC236}">
                <a16:creationId xmlns:a16="http://schemas.microsoft.com/office/drawing/2014/main" id="{F36A4A2D-C9BB-457A-A681-CD4596099D0D}"/>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3E04DCD1-8D6D-40BA-B83E-FE2CCF618619}"/>
              </a:ext>
            </a:extLst>
          </p:cNvPr>
          <p:cNvSpPr>
            <a:spLocks noGrp="1"/>
          </p:cNvSpPr>
          <p:nvPr>
            <p:ph type="ftr" sz="quarter" idx="10"/>
          </p:nvPr>
        </p:nvSpPr>
        <p:spPr/>
        <p:txBody>
          <a:bodyPr/>
          <a:lstStyle/>
          <a:p>
            <a:pPr>
              <a:defRPr/>
            </a:pPr>
            <a:r>
              <a:rPr lang="zh-CN" altLang="en-US"/>
              <a:t>个人成果，妥善保存，请勿传播</a:t>
            </a:r>
          </a:p>
        </p:txBody>
      </p:sp>
      <p:sp>
        <p:nvSpPr>
          <p:cNvPr id="982018" name="Rectangle 2">
            <a:extLst>
              <a:ext uri="{FF2B5EF4-FFF2-40B4-BE49-F238E27FC236}">
                <a16:creationId xmlns:a16="http://schemas.microsoft.com/office/drawing/2014/main" id="{E0CED15A-6604-4EBA-8B02-1811FE3480AF}"/>
              </a:ext>
            </a:extLst>
          </p:cNvPr>
          <p:cNvSpPr>
            <a:spLocks noGrp="1" noChangeArrowheads="1"/>
          </p:cNvSpPr>
          <p:nvPr>
            <p:ph type="body" idx="1"/>
          </p:nvPr>
        </p:nvSpPr>
        <p:spPr>
          <a:xfrm>
            <a:off x="838200" y="1724025"/>
            <a:ext cx="7848600" cy="4800600"/>
          </a:xfrm>
        </p:spPr>
        <p:txBody>
          <a:bodyPr/>
          <a:lstStyle/>
          <a:p>
            <a:pPr eaLnBrk="1" hangingPunct="1">
              <a:lnSpc>
                <a:spcPct val="110000"/>
              </a:lnSpc>
              <a:buSzPct val="85000"/>
              <a:buFont typeface="宋体" pitchFamily="2" charset="-122"/>
              <a:buChar char="①"/>
              <a:defRPr/>
            </a:pPr>
            <a:r>
              <a:rPr lang="en-US" altLang="zh-CN" b="1">
                <a:solidFill>
                  <a:srgbClr val="0000FF"/>
                </a:solidFill>
                <a:effectLst>
                  <a:outerShdw blurRad="38100" dist="38100" dir="2700000" algn="tl">
                    <a:srgbClr val="000000"/>
                  </a:outerShdw>
                </a:effectLst>
                <a:latin typeface="仿宋_GB2312" pitchFamily="49" charset="-122"/>
                <a:ea typeface="仿宋_GB2312" pitchFamily="49" charset="-122"/>
              </a:rPr>
              <a:t> </a:t>
            </a:r>
            <a:r>
              <a:rPr lang="zh-CN" altLang="en-US" sz="2800" b="1">
                <a:solidFill>
                  <a:srgbClr val="FFFF00"/>
                </a:solidFill>
                <a:effectLst>
                  <a:outerShdw blurRad="38100" dist="38100" dir="2700000" algn="tl">
                    <a:srgbClr val="000000"/>
                  </a:outerShdw>
                </a:effectLst>
                <a:latin typeface="仿宋_GB2312" pitchFamily="49" charset="-122"/>
                <a:ea typeface="楷体_GB2312" pitchFamily="49" charset="-122"/>
              </a:rPr>
              <a:t>用户模型视图</a:t>
            </a:r>
            <a:r>
              <a:rPr lang="zh-CN" altLang="en-US" sz="2800" b="1">
                <a:effectLst>
                  <a:outerShdw blurRad="38100" dist="38100" dir="2700000" algn="tl">
                    <a:srgbClr val="000000"/>
                  </a:outerShdw>
                </a:effectLst>
                <a:latin typeface="仿宋_GB2312" pitchFamily="49" charset="-122"/>
                <a:ea typeface="楷体_GB2312" pitchFamily="49" charset="-122"/>
              </a:rPr>
              <a:t> ：从用户角度来表示系统。它用</a:t>
            </a:r>
            <a:r>
              <a:rPr lang="zh-CN" altLang="en-US" sz="2800" b="1">
                <a:solidFill>
                  <a:srgbClr val="FF0000"/>
                </a:solidFill>
                <a:effectLst>
                  <a:outerShdw blurRad="38100" dist="38100" dir="2700000" algn="tl">
                    <a:srgbClr val="000000"/>
                  </a:outerShdw>
                </a:effectLst>
                <a:latin typeface="仿宋_GB2312" pitchFamily="49" charset="-122"/>
                <a:ea typeface="楷体_GB2312" pitchFamily="49" charset="-122"/>
              </a:rPr>
              <a:t>使用实例</a:t>
            </a:r>
            <a:r>
              <a:rPr lang="en-US" altLang="zh-CN" sz="2800" b="1">
                <a:solidFill>
                  <a:srgbClr val="FF0000"/>
                </a:solidFill>
                <a:effectLst>
                  <a:outerShdw blurRad="38100" dist="38100" dir="2700000" algn="tl">
                    <a:srgbClr val="000000"/>
                  </a:outerShdw>
                </a:effectLst>
                <a:ea typeface="楷体_GB2312" pitchFamily="49" charset="-122"/>
              </a:rPr>
              <a:t>(use case)</a:t>
            </a:r>
            <a:r>
              <a:rPr lang="en-US" altLang="zh-CN" sz="2800" b="1">
                <a:effectLst>
                  <a:outerShdw blurRad="38100" dist="38100" dir="2700000" algn="tl">
                    <a:srgbClr val="000000"/>
                  </a:outerShdw>
                </a:effectLst>
                <a:ea typeface="楷体_GB2312" pitchFamily="49" charset="-122"/>
              </a:rPr>
              <a:t> </a:t>
            </a:r>
            <a:r>
              <a:rPr lang="zh-CN" altLang="en-US" sz="2800" b="1">
                <a:effectLst>
                  <a:outerShdw blurRad="38100" dist="38100" dir="2700000" algn="tl">
                    <a:srgbClr val="000000"/>
                  </a:outerShdw>
                </a:effectLst>
                <a:latin typeface="仿宋_GB2312" pitchFamily="49" charset="-122"/>
                <a:ea typeface="楷体_GB2312" pitchFamily="49" charset="-122"/>
              </a:rPr>
              <a:t>来建立模型，用它来描述由用户方面的可用的场景。</a:t>
            </a:r>
          </a:p>
          <a:p>
            <a:pPr eaLnBrk="1" hangingPunct="1">
              <a:lnSpc>
                <a:spcPct val="110000"/>
              </a:lnSpc>
              <a:buSzPct val="85000"/>
              <a:buFont typeface="宋体" pitchFamily="2" charset="-122"/>
              <a:buChar char="②"/>
              <a:defRPr/>
            </a:pPr>
            <a:r>
              <a:rPr lang="zh-CN" altLang="en-US" sz="2800" b="1">
                <a:solidFill>
                  <a:srgbClr val="0000FF"/>
                </a:solidFill>
                <a:effectLst>
                  <a:outerShdw blurRad="38100" dist="38100" dir="2700000" algn="tl">
                    <a:srgbClr val="000000"/>
                  </a:outerShdw>
                </a:effectLst>
                <a:latin typeface="仿宋_GB2312" pitchFamily="49" charset="-122"/>
                <a:ea typeface="楷体_GB2312" pitchFamily="49" charset="-122"/>
              </a:rPr>
              <a:t> </a:t>
            </a:r>
            <a:r>
              <a:rPr lang="zh-CN" altLang="en-US" sz="2800" b="1">
                <a:solidFill>
                  <a:srgbClr val="FFFF00"/>
                </a:solidFill>
                <a:effectLst>
                  <a:outerShdw blurRad="38100" dist="38100" dir="2700000" algn="tl">
                    <a:srgbClr val="000000"/>
                  </a:outerShdw>
                </a:effectLst>
                <a:latin typeface="仿宋_GB2312" pitchFamily="49" charset="-122"/>
                <a:ea typeface="楷体_GB2312" pitchFamily="49" charset="-122"/>
              </a:rPr>
              <a:t>结构模型视图</a:t>
            </a:r>
            <a:r>
              <a:rPr lang="zh-CN" altLang="en-US" sz="2800" b="1">
                <a:effectLst>
                  <a:outerShdw blurRad="38100" dist="38100" dir="2700000" algn="tl">
                    <a:srgbClr val="000000"/>
                  </a:outerShdw>
                </a:effectLst>
                <a:latin typeface="仿宋_GB2312" pitchFamily="49" charset="-122"/>
                <a:ea typeface="楷体_GB2312" pitchFamily="49" charset="-122"/>
              </a:rPr>
              <a:t> ：从系统内部来看数据和功能性。即对静态结构</a:t>
            </a:r>
            <a:r>
              <a:rPr lang="en-US" altLang="zh-CN" sz="2800" b="1">
                <a:effectLst>
                  <a:outerShdw blurRad="38100" dist="38100" dir="2700000" algn="tl">
                    <a:srgbClr val="000000"/>
                  </a:outerShdw>
                </a:effectLst>
                <a:latin typeface="仿宋_GB2312" pitchFamily="49" charset="-122"/>
                <a:ea typeface="楷体_GB2312" pitchFamily="49" charset="-122"/>
              </a:rPr>
              <a:t>(</a:t>
            </a:r>
            <a:r>
              <a:rPr lang="zh-CN" altLang="en-US" sz="2800" b="1">
                <a:effectLst>
                  <a:outerShdw blurRad="38100" dist="38100" dir="2700000" algn="tl">
                    <a:srgbClr val="000000"/>
                  </a:outerShdw>
                </a:effectLst>
                <a:latin typeface="仿宋_GB2312" pitchFamily="49" charset="-122"/>
                <a:ea typeface="楷体_GB2312" pitchFamily="49" charset="-122"/>
              </a:rPr>
              <a:t>类、对象和关系</a:t>
            </a:r>
            <a:r>
              <a:rPr lang="en-US" altLang="zh-CN" sz="2800" b="1">
                <a:effectLst>
                  <a:outerShdw blurRad="38100" dist="38100" dir="2700000" algn="tl">
                    <a:srgbClr val="000000"/>
                  </a:outerShdw>
                </a:effectLst>
                <a:latin typeface="仿宋_GB2312" pitchFamily="49" charset="-122"/>
                <a:ea typeface="楷体_GB2312" pitchFamily="49" charset="-122"/>
              </a:rPr>
              <a:t>)</a:t>
            </a:r>
            <a:r>
              <a:rPr lang="zh-CN" altLang="en-US" sz="2800" b="1">
                <a:effectLst>
                  <a:outerShdw blurRad="38100" dist="38100" dir="2700000" algn="tl">
                    <a:srgbClr val="000000"/>
                  </a:outerShdw>
                </a:effectLst>
                <a:latin typeface="仿宋_GB2312" pitchFamily="49" charset="-122"/>
                <a:ea typeface="楷体_GB2312" pitchFamily="49" charset="-122"/>
              </a:rPr>
              <a:t>模型化。</a:t>
            </a:r>
          </a:p>
          <a:p>
            <a:pPr eaLnBrk="1" hangingPunct="1">
              <a:lnSpc>
                <a:spcPct val="110000"/>
              </a:lnSpc>
              <a:buSzPct val="85000"/>
              <a:buFont typeface="宋体" pitchFamily="2" charset="-122"/>
              <a:buChar char="③"/>
              <a:defRPr/>
            </a:pPr>
            <a:r>
              <a:rPr lang="zh-CN" altLang="en-US" sz="2800" b="1">
                <a:solidFill>
                  <a:srgbClr val="0000FF"/>
                </a:solidFill>
                <a:effectLst>
                  <a:outerShdw blurRad="38100" dist="38100" dir="2700000" algn="tl">
                    <a:srgbClr val="000000"/>
                  </a:outerShdw>
                </a:effectLst>
                <a:latin typeface="仿宋_GB2312" pitchFamily="49" charset="-122"/>
                <a:ea typeface="楷体_GB2312" pitchFamily="49" charset="-122"/>
              </a:rPr>
              <a:t> </a:t>
            </a:r>
            <a:r>
              <a:rPr lang="zh-CN" altLang="en-US" sz="2800" b="1">
                <a:solidFill>
                  <a:srgbClr val="FFFF00"/>
                </a:solidFill>
                <a:effectLst>
                  <a:outerShdw blurRad="38100" dist="38100" dir="2700000" algn="tl">
                    <a:srgbClr val="000000"/>
                  </a:outerShdw>
                </a:effectLst>
                <a:latin typeface="仿宋_GB2312" pitchFamily="49" charset="-122"/>
                <a:ea typeface="楷体_GB2312" pitchFamily="49" charset="-122"/>
              </a:rPr>
              <a:t>行为模型视图</a:t>
            </a:r>
            <a:r>
              <a:rPr lang="zh-CN" altLang="en-US" sz="2800" b="1">
                <a:effectLst>
                  <a:outerShdw blurRad="38100" dist="38100" dir="2700000" algn="tl">
                    <a:srgbClr val="000000"/>
                  </a:outerShdw>
                </a:effectLst>
                <a:latin typeface="仿宋_GB2312" pitchFamily="49" charset="-122"/>
                <a:ea typeface="楷体_GB2312" pitchFamily="49" charset="-122"/>
              </a:rPr>
              <a:t> ：这种视图表示了系统动态和行为。它还描述了在用户模型视图和结构模型视图中所描述的</a:t>
            </a:r>
            <a:r>
              <a:rPr lang="zh-CN" altLang="en-US" sz="2800" b="1">
                <a:solidFill>
                  <a:srgbClr val="FF0000"/>
                </a:solidFill>
                <a:effectLst>
                  <a:outerShdw blurRad="38100" dist="38100" dir="2700000" algn="tl">
                    <a:srgbClr val="000000"/>
                  </a:outerShdw>
                </a:effectLst>
                <a:latin typeface="仿宋_GB2312" pitchFamily="49" charset="-122"/>
                <a:ea typeface="楷体_GB2312" pitchFamily="49" charset="-122"/>
              </a:rPr>
              <a:t>各种结构元素之间的交互和协作</a:t>
            </a:r>
            <a:r>
              <a:rPr lang="zh-CN" altLang="en-US" sz="2800" b="1">
                <a:effectLst>
                  <a:outerShdw blurRad="38100" dist="38100" dir="2700000" algn="tl">
                    <a:srgbClr val="000000"/>
                  </a:outerShdw>
                </a:effectLst>
                <a:latin typeface="仿宋_GB2312" pitchFamily="49" charset="-122"/>
                <a:ea typeface="楷体_GB2312" pitchFamily="49" charset="-122"/>
              </a:rPr>
              <a:t>。</a:t>
            </a:r>
          </a:p>
        </p:txBody>
      </p:sp>
      <p:sp>
        <p:nvSpPr>
          <p:cNvPr id="12292" name="Text Box 3">
            <a:extLst>
              <a:ext uri="{FF2B5EF4-FFF2-40B4-BE49-F238E27FC236}">
                <a16:creationId xmlns:a16="http://schemas.microsoft.com/office/drawing/2014/main" id="{5850D98F-C7DA-4279-87CE-855F3786FBFE}"/>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建模概述</a:t>
            </a:r>
          </a:p>
        </p:txBody>
      </p:sp>
      <p:sp>
        <p:nvSpPr>
          <p:cNvPr id="982023" name="Rectangle 7">
            <a:extLst>
              <a:ext uri="{FF2B5EF4-FFF2-40B4-BE49-F238E27FC236}">
                <a16:creationId xmlns:a16="http://schemas.microsoft.com/office/drawing/2014/main" id="{F8A9B40F-5476-4483-98A4-8F54B5A0E03F}"/>
              </a:ext>
            </a:extLst>
          </p:cNvPr>
          <p:cNvSpPr>
            <a:spLocks noChangeArrowheads="1"/>
          </p:cNvSpPr>
          <p:nvPr/>
        </p:nvSpPr>
        <p:spPr bwMode="auto">
          <a:xfrm>
            <a:off x="1060450" y="260350"/>
            <a:ext cx="7543800" cy="1431925"/>
          </a:xfrm>
          <a:prstGeom prst="rect">
            <a:avLst/>
          </a:prstGeom>
          <a:noFill/>
          <a:ln w="9525">
            <a:noFill/>
            <a:miter lim="800000"/>
            <a:headEnd/>
            <a:tailEnd/>
          </a:ln>
          <a:effectLst/>
        </p:spPr>
        <p:txBody>
          <a:bodyPr anchor="ctr"/>
          <a:lstStyle/>
          <a:p>
            <a:pPr eaLnBrk="1" hangingPunct="1">
              <a:defRPr/>
            </a:pPr>
            <a:r>
              <a:rPr lang="en-US" altLang="zh-CN" sz="3600" b="1">
                <a:solidFill>
                  <a:srgbClr val="FF6600"/>
                </a:solidFill>
                <a:effectLst>
                  <a:outerShdw blurRad="38100" dist="38100" dir="2700000" algn="tl">
                    <a:srgbClr val="000000"/>
                  </a:outerShdw>
                </a:effectLst>
                <a:latin typeface="Times New Roman" pitchFamily="18" charset="0"/>
                <a:ea typeface="仿宋_GB2312" pitchFamily="49" charset="-122"/>
              </a:rPr>
              <a:t>UML</a:t>
            </a:r>
            <a:r>
              <a:rPr lang="zh-CN" altLang="en-US" sz="3600" b="1">
                <a:solidFill>
                  <a:srgbClr val="FF6600"/>
                </a:solidFill>
                <a:effectLst>
                  <a:outerShdw blurRad="38100" dist="38100" dir="2700000" algn="tl">
                    <a:srgbClr val="000000"/>
                  </a:outerShdw>
                </a:effectLst>
                <a:latin typeface="Times New Roman" pitchFamily="18" charset="0"/>
                <a:ea typeface="仿宋_GB2312" pitchFamily="49" charset="-122"/>
              </a:rPr>
              <a:t>分析与设计方法流程</a:t>
            </a:r>
          </a:p>
        </p:txBody>
      </p:sp>
    </p:spTree>
  </p:cSld>
  <p:clrMapOvr>
    <a:masterClrMapping/>
  </p:clrMapOvr>
  <p:transition>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143D7A4-E205-4128-A180-8290BD5C6B00}"/>
              </a:ext>
            </a:extLst>
          </p:cNvPr>
          <p:cNvPicPr>
            <a:picLocks noChangeAspect="1"/>
          </p:cNvPicPr>
          <p:nvPr/>
        </p:nvPicPr>
        <p:blipFill>
          <a:blip r:embed="rId2"/>
          <a:stretch>
            <a:fillRect/>
          </a:stretch>
        </p:blipFill>
        <p:spPr>
          <a:xfrm>
            <a:off x="683568" y="133826"/>
            <a:ext cx="7693819" cy="6590347"/>
          </a:xfrm>
          <a:prstGeom prst="rect">
            <a:avLst/>
          </a:prstGeom>
        </p:spPr>
      </p:pic>
      <p:sp>
        <p:nvSpPr>
          <p:cNvPr id="79876" name="Rectangle 2">
            <a:extLst>
              <a:ext uri="{FF2B5EF4-FFF2-40B4-BE49-F238E27FC236}">
                <a16:creationId xmlns:a16="http://schemas.microsoft.com/office/drawing/2014/main" id="{D3D988C0-E362-42C2-A6C3-0134A763430D}"/>
              </a:ext>
            </a:extLst>
          </p:cNvPr>
          <p:cNvSpPr>
            <a:spLocks noChangeArrowheads="1"/>
          </p:cNvSpPr>
          <p:nvPr/>
        </p:nvSpPr>
        <p:spPr bwMode="auto">
          <a:xfrm>
            <a:off x="3638550" y="2693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9877" name="Rectangle 3">
            <a:extLst>
              <a:ext uri="{FF2B5EF4-FFF2-40B4-BE49-F238E27FC236}">
                <a16:creationId xmlns:a16="http://schemas.microsoft.com/office/drawing/2014/main" id="{BE5FC35A-1360-4D97-A323-D2E54CED790A}"/>
              </a:ext>
            </a:extLst>
          </p:cNvPr>
          <p:cNvSpPr>
            <a:spLocks noChangeArrowheads="1"/>
          </p:cNvSpPr>
          <p:nvPr/>
        </p:nvSpPr>
        <p:spPr bwMode="auto">
          <a:xfrm>
            <a:off x="2998788"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9878" name="Rectangle 4">
            <a:extLst>
              <a:ext uri="{FF2B5EF4-FFF2-40B4-BE49-F238E27FC236}">
                <a16:creationId xmlns:a16="http://schemas.microsoft.com/office/drawing/2014/main" id="{5A474E56-F1C2-4A32-B8DE-EBB62B37B211}"/>
              </a:ext>
            </a:extLst>
          </p:cNvPr>
          <p:cNvSpPr>
            <a:spLocks noChangeArrowheads="1"/>
          </p:cNvSpPr>
          <p:nvPr/>
        </p:nvSpPr>
        <p:spPr bwMode="auto">
          <a:xfrm>
            <a:off x="2941638" y="1997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79879" name="Rectangle 5">
            <a:extLst>
              <a:ext uri="{FF2B5EF4-FFF2-40B4-BE49-F238E27FC236}">
                <a16:creationId xmlns:a16="http://schemas.microsoft.com/office/drawing/2014/main" id="{FD89912A-E274-437F-AD59-D65DC417DFE2}"/>
              </a:ext>
            </a:extLst>
          </p:cNvPr>
          <p:cNvSpPr>
            <a:spLocks noChangeArrowheads="1"/>
          </p:cNvSpPr>
          <p:nvPr/>
        </p:nvSpPr>
        <p:spPr bwMode="auto">
          <a:xfrm>
            <a:off x="2979738" y="1947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1044487" name="Rectangle 7">
            <a:extLst>
              <a:ext uri="{FF2B5EF4-FFF2-40B4-BE49-F238E27FC236}">
                <a16:creationId xmlns:a16="http://schemas.microsoft.com/office/drawing/2014/main" id="{FFF20C8F-D25D-407B-925F-C6A1991BB766}"/>
              </a:ext>
            </a:extLst>
          </p:cNvPr>
          <p:cNvSpPr>
            <a:spLocks noGrp="1" noChangeArrowheads="1"/>
          </p:cNvSpPr>
          <p:nvPr>
            <p:ph type="title"/>
          </p:nvPr>
        </p:nvSpPr>
        <p:spPr>
          <a:xfrm>
            <a:off x="6172200" y="457200"/>
            <a:ext cx="1295400" cy="533400"/>
          </a:xfrm>
        </p:spPr>
        <p:txBody>
          <a:bodyPr/>
          <a:lstStyle/>
          <a:p>
            <a:pPr eaLnBrk="1" hangingPunct="1">
              <a:defRPr/>
            </a:pPr>
            <a:r>
              <a:rPr lang="zh-CN" altLang="en-US" sz="2800" b="0">
                <a:solidFill>
                  <a:srgbClr val="FF6600"/>
                </a:solidFill>
                <a:ea typeface="仿宋_GB2312" pitchFamily="49" charset="-122"/>
              </a:rPr>
              <a:t>检验员</a:t>
            </a:r>
          </a:p>
        </p:txBody>
      </p:sp>
      <p:sp>
        <p:nvSpPr>
          <p:cNvPr id="79881" name="Rectangle 8">
            <a:extLst>
              <a:ext uri="{FF2B5EF4-FFF2-40B4-BE49-F238E27FC236}">
                <a16:creationId xmlns:a16="http://schemas.microsoft.com/office/drawing/2014/main" id="{2BE4DD88-38CF-4577-84D8-6C9473CF5456}"/>
              </a:ext>
            </a:extLst>
          </p:cNvPr>
          <p:cNvSpPr>
            <a:spLocks noChangeArrowheads="1"/>
          </p:cNvSpPr>
          <p:nvPr/>
        </p:nvSpPr>
        <p:spPr bwMode="auto">
          <a:xfrm>
            <a:off x="1066800" y="3810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6600"/>
                </a:solidFill>
                <a:latin typeface="Times New Roman" panose="02020603050405020304" pitchFamily="18" charset="0"/>
                <a:ea typeface="仿宋_GB2312" panose="02010609030101010101" pitchFamily="49" charset="-122"/>
              </a:rPr>
              <a:t>显示</a:t>
            </a:r>
          </a:p>
        </p:txBody>
      </p:sp>
      <p:sp>
        <p:nvSpPr>
          <p:cNvPr id="79882" name="Rectangle 9">
            <a:extLst>
              <a:ext uri="{FF2B5EF4-FFF2-40B4-BE49-F238E27FC236}">
                <a16:creationId xmlns:a16="http://schemas.microsoft.com/office/drawing/2014/main" id="{BF31BA8A-6F3E-4087-9602-98B5449354DF}"/>
              </a:ext>
            </a:extLst>
          </p:cNvPr>
          <p:cNvSpPr>
            <a:spLocks noChangeArrowheads="1"/>
          </p:cNvSpPr>
          <p:nvPr/>
        </p:nvSpPr>
        <p:spPr bwMode="auto">
          <a:xfrm>
            <a:off x="6629400" y="4800600"/>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6600"/>
                </a:solidFill>
                <a:latin typeface="Times New Roman" panose="02020603050405020304" pitchFamily="18" charset="0"/>
                <a:ea typeface="仿宋_GB2312" panose="02010609030101010101" pitchFamily="49" charset="-122"/>
              </a:rPr>
              <a:t>测量</a:t>
            </a:r>
          </a:p>
        </p:txBody>
      </p:sp>
      <p:sp>
        <p:nvSpPr>
          <p:cNvPr id="79883" name="Rectangle 10">
            <a:extLst>
              <a:ext uri="{FF2B5EF4-FFF2-40B4-BE49-F238E27FC236}">
                <a16:creationId xmlns:a16="http://schemas.microsoft.com/office/drawing/2014/main" id="{4AFF2B82-63A2-4AB4-90B0-3DF3570FF775}"/>
              </a:ext>
            </a:extLst>
          </p:cNvPr>
          <p:cNvSpPr>
            <a:spLocks noChangeArrowheads="1"/>
          </p:cNvSpPr>
          <p:nvPr/>
        </p:nvSpPr>
        <p:spPr bwMode="auto">
          <a:xfrm>
            <a:off x="4267200" y="4800600"/>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6600"/>
                </a:solidFill>
                <a:latin typeface="Times New Roman" panose="02020603050405020304" pitchFamily="18" charset="0"/>
                <a:ea typeface="仿宋_GB2312" panose="02010609030101010101" pitchFamily="49" charset="-122"/>
              </a:rPr>
              <a:t>测值</a:t>
            </a:r>
          </a:p>
        </p:txBody>
      </p:sp>
      <p:sp>
        <p:nvSpPr>
          <p:cNvPr id="79884" name="Rectangle 11">
            <a:extLst>
              <a:ext uri="{FF2B5EF4-FFF2-40B4-BE49-F238E27FC236}">
                <a16:creationId xmlns:a16="http://schemas.microsoft.com/office/drawing/2014/main" id="{B278D894-18F0-4FBB-BB33-64D6134BBE65}"/>
              </a:ext>
            </a:extLst>
          </p:cNvPr>
          <p:cNvSpPr>
            <a:spLocks noChangeArrowheads="1"/>
          </p:cNvSpPr>
          <p:nvPr/>
        </p:nvSpPr>
        <p:spPr bwMode="auto">
          <a:xfrm>
            <a:off x="1524000" y="4648200"/>
            <a:ext cx="1828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6600"/>
                </a:solidFill>
                <a:latin typeface="Times New Roman" panose="02020603050405020304" pitchFamily="18" charset="0"/>
                <a:ea typeface="仿宋_GB2312" panose="02010609030101010101" pitchFamily="49" charset="-122"/>
              </a:rPr>
              <a:t>更新显示</a:t>
            </a:r>
          </a:p>
        </p:txBody>
      </p:sp>
      <p:sp>
        <p:nvSpPr>
          <p:cNvPr id="79885" name="Rectangle 12">
            <a:extLst>
              <a:ext uri="{FF2B5EF4-FFF2-40B4-BE49-F238E27FC236}">
                <a16:creationId xmlns:a16="http://schemas.microsoft.com/office/drawing/2014/main" id="{F04504CB-B597-404F-85C1-60A1A6776471}"/>
              </a:ext>
            </a:extLst>
          </p:cNvPr>
          <p:cNvSpPr>
            <a:spLocks noChangeArrowheads="1"/>
          </p:cNvSpPr>
          <p:nvPr/>
        </p:nvSpPr>
        <p:spPr bwMode="auto">
          <a:xfrm>
            <a:off x="6629400" y="1600200"/>
            <a:ext cx="129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6600"/>
                </a:solidFill>
                <a:latin typeface="Times New Roman" panose="02020603050405020304" pitchFamily="18" charset="0"/>
                <a:ea typeface="仿宋_GB2312" panose="02010609030101010101" pitchFamily="49" charset="-122"/>
              </a:rPr>
              <a:t>初始化</a:t>
            </a:r>
          </a:p>
        </p:txBody>
      </p:sp>
    </p:spTree>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FF8CC6-20E2-410C-B208-13FAE1B60B2A}"/>
              </a:ext>
            </a:extLst>
          </p:cNvPr>
          <p:cNvPicPr>
            <a:picLocks noChangeAspect="1"/>
          </p:cNvPicPr>
          <p:nvPr/>
        </p:nvPicPr>
        <p:blipFill>
          <a:blip r:embed="rId2"/>
          <a:stretch>
            <a:fillRect/>
          </a:stretch>
        </p:blipFill>
        <p:spPr>
          <a:xfrm>
            <a:off x="1353033" y="112488"/>
            <a:ext cx="6437934" cy="6633023"/>
          </a:xfrm>
          <a:prstGeom prst="rect">
            <a:avLst/>
          </a:prstGeom>
        </p:spPr>
      </p:pic>
      <p:sp>
        <p:nvSpPr>
          <p:cNvPr id="80900" name="Rectangle 2">
            <a:extLst>
              <a:ext uri="{FF2B5EF4-FFF2-40B4-BE49-F238E27FC236}">
                <a16:creationId xmlns:a16="http://schemas.microsoft.com/office/drawing/2014/main" id="{8083E2F1-0AEA-4E8E-BD77-FBD3C08478CD}"/>
              </a:ext>
            </a:extLst>
          </p:cNvPr>
          <p:cNvSpPr>
            <a:spLocks noChangeArrowheads="1"/>
          </p:cNvSpPr>
          <p:nvPr/>
        </p:nvSpPr>
        <p:spPr bwMode="auto">
          <a:xfrm>
            <a:off x="3638550" y="2693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80901" name="Rectangle 3">
            <a:extLst>
              <a:ext uri="{FF2B5EF4-FFF2-40B4-BE49-F238E27FC236}">
                <a16:creationId xmlns:a16="http://schemas.microsoft.com/office/drawing/2014/main" id="{C2DFF8DB-A8D0-4246-B67E-13EB7CD1524D}"/>
              </a:ext>
            </a:extLst>
          </p:cNvPr>
          <p:cNvSpPr>
            <a:spLocks noChangeArrowheads="1"/>
          </p:cNvSpPr>
          <p:nvPr/>
        </p:nvSpPr>
        <p:spPr bwMode="auto">
          <a:xfrm>
            <a:off x="2998788"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80902" name="Rectangle 4">
            <a:extLst>
              <a:ext uri="{FF2B5EF4-FFF2-40B4-BE49-F238E27FC236}">
                <a16:creationId xmlns:a16="http://schemas.microsoft.com/office/drawing/2014/main" id="{9E5D22BF-D2B2-4AB7-A700-9DEE455A55A4}"/>
              </a:ext>
            </a:extLst>
          </p:cNvPr>
          <p:cNvSpPr>
            <a:spLocks noChangeArrowheads="1"/>
          </p:cNvSpPr>
          <p:nvPr/>
        </p:nvSpPr>
        <p:spPr bwMode="auto">
          <a:xfrm>
            <a:off x="2941638" y="1997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80903" name="Rectangle 5">
            <a:extLst>
              <a:ext uri="{FF2B5EF4-FFF2-40B4-BE49-F238E27FC236}">
                <a16:creationId xmlns:a16="http://schemas.microsoft.com/office/drawing/2014/main" id="{0BE52CA0-5CBF-4BF2-AFC5-411B885A5ACE}"/>
              </a:ext>
            </a:extLst>
          </p:cNvPr>
          <p:cNvSpPr>
            <a:spLocks noChangeArrowheads="1"/>
          </p:cNvSpPr>
          <p:nvPr/>
        </p:nvSpPr>
        <p:spPr bwMode="auto">
          <a:xfrm>
            <a:off x="2995613" y="1806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80904" name="Rectangle 7">
            <a:extLst>
              <a:ext uri="{FF2B5EF4-FFF2-40B4-BE49-F238E27FC236}">
                <a16:creationId xmlns:a16="http://schemas.microsoft.com/office/drawing/2014/main" id="{C160FB1C-8657-447E-ABCD-F5A8A1825A03}"/>
              </a:ext>
            </a:extLst>
          </p:cNvPr>
          <p:cNvSpPr>
            <a:spLocks noChangeArrowheads="1"/>
          </p:cNvSpPr>
          <p:nvPr/>
        </p:nvSpPr>
        <p:spPr bwMode="auto">
          <a:xfrm>
            <a:off x="5791200" y="914400"/>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6600"/>
                </a:solidFill>
                <a:latin typeface="Times New Roman" panose="02020603050405020304" pitchFamily="18" charset="0"/>
                <a:ea typeface="仿宋_GB2312" panose="02010609030101010101" pitchFamily="49" charset="-122"/>
              </a:rPr>
              <a:t>咖啡因</a:t>
            </a:r>
          </a:p>
        </p:txBody>
      </p:sp>
      <p:sp>
        <p:nvSpPr>
          <p:cNvPr id="80905" name="Rectangle 8">
            <a:extLst>
              <a:ext uri="{FF2B5EF4-FFF2-40B4-BE49-F238E27FC236}">
                <a16:creationId xmlns:a16="http://schemas.microsoft.com/office/drawing/2014/main" id="{47327115-7C16-45EB-9C61-E0BCBD0F8537}"/>
              </a:ext>
            </a:extLst>
          </p:cNvPr>
          <p:cNvSpPr>
            <a:spLocks noChangeArrowheads="1"/>
          </p:cNvSpPr>
          <p:nvPr/>
        </p:nvSpPr>
        <p:spPr bwMode="auto">
          <a:xfrm>
            <a:off x="4800600" y="2819400"/>
            <a:ext cx="1828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6600"/>
                </a:solidFill>
                <a:latin typeface="Times New Roman" panose="02020603050405020304" pitchFamily="18" charset="0"/>
                <a:ea typeface="仿宋_GB2312" panose="02010609030101010101" pitchFamily="49" charset="-122"/>
              </a:rPr>
              <a:t>酿造咖啡</a:t>
            </a:r>
          </a:p>
        </p:txBody>
      </p:sp>
      <p:sp>
        <p:nvSpPr>
          <p:cNvPr id="80906" name="Rectangle 9">
            <a:extLst>
              <a:ext uri="{FF2B5EF4-FFF2-40B4-BE49-F238E27FC236}">
                <a16:creationId xmlns:a16="http://schemas.microsoft.com/office/drawing/2014/main" id="{486AE5F6-B753-42DE-9037-5197FA149918}"/>
              </a:ext>
            </a:extLst>
          </p:cNvPr>
          <p:cNvSpPr>
            <a:spLocks noChangeArrowheads="1"/>
          </p:cNvSpPr>
          <p:nvPr/>
        </p:nvSpPr>
        <p:spPr bwMode="auto">
          <a:xfrm>
            <a:off x="4953000" y="5410200"/>
            <a:ext cx="1828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6600"/>
                </a:solidFill>
                <a:latin typeface="Times New Roman" panose="02020603050405020304" pitchFamily="18" charset="0"/>
                <a:ea typeface="仿宋_GB2312" panose="02010609030101010101" pitchFamily="49" charset="-122"/>
              </a:rPr>
              <a:t>流出咖啡</a:t>
            </a:r>
          </a:p>
        </p:txBody>
      </p:sp>
      <p:sp>
        <p:nvSpPr>
          <p:cNvPr id="80907" name="Rectangle 10">
            <a:extLst>
              <a:ext uri="{FF2B5EF4-FFF2-40B4-BE49-F238E27FC236}">
                <a16:creationId xmlns:a16="http://schemas.microsoft.com/office/drawing/2014/main" id="{1980779E-A936-431E-97DE-9E54130B885B}"/>
              </a:ext>
            </a:extLst>
          </p:cNvPr>
          <p:cNvSpPr>
            <a:spLocks noChangeArrowheads="1"/>
          </p:cNvSpPr>
          <p:nvPr/>
        </p:nvSpPr>
        <p:spPr bwMode="auto">
          <a:xfrm>
            <a:off x="5181600" y="381000"/>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6600"/>
                </a:solidFill>
                <a:latin typeface="Times New Roman" panose="02020603050405020304" pitchFamily="18" charset="0"/>
                <a:ea typeface="仿宋_GB2312" panose="02010609030101010101" pitchFamily="49" charset="-122"/>
              </a:rPr>
              <a:t>开机</a:t>
            </a:r>
          </a:p>
        </p:txBody>
      </p:sp>
      <p:sp>
        <p:nvSpPr>
          <p:cNvPr id="80908" name="Rectangle 11">
            <a:extLst>
              <a:ext uri="{FF2B5EF4-FFF2-40B4-BE49-F238E27FC236}">
                <a16:creationId xmlns:a16="http://schemas.microsoft.com/office/drawing/2014/main" id="{F22575C3-A08E-494D-B09C-CC4BBBE1806C}"/>
              </a:ext>
            </a:extLst>
          </p:cNvPr>
          <p:cNvSpPr>
            <a:spLocks noChangeArrowheads="1"/>
          </p:cNvSpPr>
          <p:nvPr/>
        </p:nvSpPr>
        <p:spPr bwMode="auto">
          <a:xfrm>
            <a:off x="5410200" y="4572000"/>
            <a:ext cx="1828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6600"/>
                </a:solidFill>
                <a:latin typeface="Times New Roman" panose="02020603050405020304" pitchFamily="18" charset="0"/>
                <a:ea typeface="仿宋_GB2312" panose="02010609030101010101" pitchFamily="49" charset="-122"/>
              </a:rPr>
              <a:t>提炼</a:t>
            </a:r>
          </a:p>
        </p:txBody>
      </p:sp>
    </p:spTree>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a:extLst>
              <a:ext uri="{FF2B5EF4-FFF2-40B4-BE49-F238E27FC236}">
                <a16:creationId xmlns:a16="http://schemas.microsoft.com/office/drawing/2014/main" id="{15883DEC-3C67-42A7-A41C-7504036F7DA2}"/>
              </a:ext>
            </a:extLst>
          </p:cNvPr>
          <p:cNvSpPr>
            <a:spLocks noGrp="1"/>
          </p:cNvSpPr>
          <p:nvPr>
            <p:ph type="ftr" sz="quarter" idx="10"/>
          </p:nvPr>
        </p:nvSpPr>
        <p:spPr/>
        <p:txBody>
          <a:bodyPr/>
          <a:lstStyle/>
          <a:p>
            <a:pPr>
              <a:defRPr/>
            </a:pPr>
            <a:r>
              <a:rPr lang="zh-CN" altLang="en-US"/>
              <a:t>个人成果，妥善保存，请勿传播</a:t>
            </a:r>
          </a:p>
        </p:txBody>
      </p:sp>
      <p:sp>
        <p:nvSpPr>
          <p:cNvPr id="81923" name="Rectangle 2">
            <a:extLst>
              <a:ext uri="{FF2B5EF4-FFF2-40B4-BE49-F238E27FC236}">
                <a16:creationId xmlns:a16="http://schemas.microsoft.com/office/drawing/2014/main" id="{2EEE315D-3259-4F7F-AF39-3AA38F60D749}"/>
              </a:ext>
            </a:extLst>
          </p:cNvPr>
          <p:cNvSpPr>
            <a:spLocks noGrp="1" noChangeArrowheads="1"/>
          </p:cNvSpPr>
          <p:nvPr>
            <p:ph type="body" idx="1"/>
          </p:nvPr>
        </p:nvSpPr>
        <p:spPr>
          <a:xfrm>
            <a:off x="152400" y="1916113"/>
            <a:ext cx="8915400" cy="4713287"/>
          </a:xfrm>
          <a:solidFill>
            <a:schemeClr val="tx1"/>
          </a:solidFill>
        </p:spPr>
        <p:txBody>
          <a:bodyPr/>
          <a:lstStyle/>
          <a:p>
            <a:pPr algn="just" eaLnBrk="1" hangingPunct="1">
              <a:lnSpc>
                <a:spcPct val="90000"/>
              </a:lnSpc>
              <a:spcBef>
                <a:spcPct val="0"/>
              </a:spcBef>
              <a:buClr>
                <a:srgbClr val="FF6600"/>
              </a:buClr>
              <a:buFontTx/>
              <a:buNone/>
            </a:pPr>
            <a:r>
              <a:rPr lang="en-US" altLang="zh-CN" sz="2400">
                <a:solidFill>
                  <a:srgbClr val="FF6600"/>
                </a:solidFill>
                <a:latin typeface="Times New Roman" panose="02020603050405020304" pitchFamily="18" charset="0"/>
                <a:ea typeface="楷体_GB2312" pitchFamily="49" charset="-122"/>
              </a:rPr>
              <a:t>6. </a:t>
            </a:r>
            <a:r>
              <a:rPr lang="zh-CN" altLang="en-US" sz="2400">
                <a:solidFill>
                  <a:srgbClr val="FF6600"/>
                </a:solidFill>
                <a:latin typeface="Times New Roman" panose="02020603050405020304" pitchFamily="18" charset="0"/>
                <a:ea typeface="楷体_GB2312" pitchFamily="49" charset="-122"/>
              </a:rPr>
              <a:t>四种图的运用</a:t>
            </a:r>
          </a:p>
          <a:p>
            <a:pPr algn="just" eaLnBrk="1" hangingPunct="1">
              <a:lnSpc>
                <a:spcPct val="90000"/>
              </a:lnSpc>
              <a:spcBef>
                <a:spcPct val="0"/>
              </a:spcBef>
              <a:buClr>
                <a:srgbClr val="FF6600"/>
              </a:buClr>
              <a:buFontTx/>
              <a:buChar char="•"/>
            </a:pPr>
            <a:r>
              <a:rPr lang="zh-CN" altLang="en-US" sz="2400">
                <a:solidFill>
                  <a:srgbClr val="0000FF"/>
                </a:solidFill>
                <a:latin typeface="Times New Roman" panose="02020603050405020304" pitchFamily="18" charset="0"/>
                <a:ea typeface="楷体_GB2312" pitchFamily="49" charset="-122"/>
              </a:rPr>
              <a:t>为帮助理解类而画它的状态图。</a:t>
            </a:r>
            <a:r>
              <a:rPr lang="zh-CN" altLang="en-US" sz="2400">
                <a:solidFill>
                  <a:srgbClr val="008080"/>
                </a:solidFill>
                <a:latin typeface="Times New Roman" panose="02020603050405020304" pitchFamily="18" charset="0"/>
                <a:ea typeface="楷体_GB2312" pitchFamily="49" charset="-122"/>
              </a:rPr>
              <a:t>状态图描述跨越多个用例的单个对象的行为</a:t>
            </a:r>
            <a:r>
              <a:rPr lang="zh-CN" altLang="en-US" sz="2400">
                <a:solidFill>
                  <a:srgbClr val="0000FF"/>
                </a:solidFill>
                <a:latin typeface="Times New Roman" panose="02020603050405020304" pitchFamily="18" charset="0"/>
                <a:ea typeface="楷体_GB2312" pitchFamily="49" charset="-122"/>
              </a:rPr>
              <a:t>，而不适合描述多个对象间的行为合作。为此，常将状态图与其它技术</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如顺序图、协作图和活动图</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组合使用。</a:t>
            </a:r>
          </a:p>
          <a:p>
            <a:pPr algn="just" eaLnBrk="1" hangingPunct="1">
              <a:lnSpc>
                <a:spcPct val="90000"/>
              </a:lnSpc>
              <a:spcBef>
                <a:spcPct val="0"/>
              </a:spcBef>
              <a:buClr>
                <a:srgbClr val="FF6600"/>
              </a:buClr>
              <a:buFontTx/>
              <a:buChar char="•"/>
            </a:pPr>
            <a:r>
              <a:rPr lang="zh-CN" altLang="en-US" sz="2400">
                <a:solidFill>
                  <a:srgbClr val="996600"/>
                </a:solidFill>
                <a:latin typeface="Times New Roman" panose="02020603050405020304" pitchFamily="18" charset="0"/>
                <a:ea typeface="楷体_GB2312" pitchFamily="49" charset="-122"/>
              </a:rPr>
              <a:t>顺序图和协作图适合描述单个用例中几个对象的行为</a:t>
            </a:r>
          </a:p>
          <a:p>
            <a:pPr algn="just" eaLnBrk="1" hangingPunct="1">
              <a:lnSpc>
                <a:spcPct val="90000"/>
              </a:lnSpc>
              <a:spcBef>
                <a:spcPct val="0"/>
              </a:spcBef>
              <a:buClr>
                <a:srgbClr val="FF6600"/>
              </a:buClr>
              <a:buFontTx/>
              <a:buChar char="•"/>
            </a:pPr>
            <a:r>
              <a:rPr lang="zh-CN" altLang="en-US" sz="2400">
                <a:solidFill>
                  <a:srgbClr val="008080"/>
                </a:solidFill>
                <a:latin typeface="Times New Roman" panose="02020603050405020304" pitchFamily="18" charset="0"/>
                <a:ea typeface="楷体_GB2312" pitchFamily="49" charset="-122"/>
              </a:rPr>
              <a:t>顺序图突出对象间交互的顺序，而</a:t>
            </a:r>
            <a:r>
              <a:rPr lang="zh-CN" altLang="en-US" sz="2400">
                <a:solidFill>
                  <a:srgbClr val="FF6600"/>
                </a:solidFill>
                <a:latin typeface="Times New Roman" panose="02020603050405020304" pitchFamily="18" charset="0"/>
                <a:ea typeface="楷体_GB2312" pitchFamily="49" charset="-122"/>
              </a:rPr>
              <a:t>协作图的布局方法能更清楚地表示出对象之间静态</a:t>
            </a:r>
            <a:r>
              <a:rPr lang="zh-CN" altLang="en-US" sz="2400">
                <a:solidFill>
                  <a:srgbClr val="008080"/>
                </a:solidFill>
                <a:latin typeface="Times New Roman" panose="02020603050405020304" pitchFamily="18" charset="0"/>
                <a:ea typeface="楷体_GB2312" pitchFamily="49" charset="-122"/>
              </a:rPr>
              <a:t>的连接关系。</a:t>
            </a:r>
          </a:p>
          <a:p>
            <a:pPr algn="just" eaLnBrk="1" hangingPunct="1">
              <a:lnSpc>
                <a:spcPct val="90000"/>
              </a:lnSpc>
              <a:spcBef>
                <a:spcPct val="0"/>
              </a:spcBef>
              <a:buClr>
                <a:srgbClr val="FF6600"/>
              </a:buClr>
              <a:buFontTx/>
              <a:buChar char="•"/>
            </a:pPr>
            <a:r>
              <a:rPr lang="zh-CN" altLang="en-US" sz="2400">
                <a:solidFill>
                  <a:srgbClr val="0000FF"/>
                </a:solidFill>
                <a:latin typeface="Times New Roman" panose="02020603050405020304" pitchFamily="18" charset="0"/>
                <a:ea typeface="楷体_GB2312" pitchFamily="49" charset="-122"/>
              </a:rPr>
              <a:t>当行为较为简单时，顺序图和协作图是最好的选择。</a:t>
            </a:r>
          </a:p>
          <a:p>
            <a:pPr algn="just" eaLnBrk="1" hangingPunct="1">
              <a:lnSpc>
                <a:spcPct val="90000"/>
              </a:lnSpc>
              <a:spcBef>
                <a:spcPct val="0"/>
              </a:spcBef>
              <a:buClr>
                <a:srgbClr val="FF6600"/>
              </a:buClr>
              <a:buFontTx/>
              <a:buChar char="•"/>
            </a:pPr>
            <a:r>
              <a:rPr lang="zh-CN" altLang="en-US" sz="2400">
                <a:solidFill>
                  <a:srgbClr val="996600"/>
                </a:solidFill>
                <a:latin typeface="Times New Roman" panose="02020603050405020304" pitchFamily="18" charset="0"/>
                <a:ea typeface="楷体_GB2312" pitchFamily="49" charset="-122"/>
              </a:rPr>
              <a:t>但当行为比变复杂时，这两个图将失去其清晰度。因此，如果想显示跨越</a:t>
            </a:r>
            <a:r>
              <a:rPr lang="zh-CN" altLang="en-US" sz="2400">
                <a:solidFill>
                  <a:srgbClr val="FF6600"/>
                </a:solidFill>
                <a:latin typeface="Times New Roman" panose="02020603050405020304" pitchFamily="18" charset="0"/>
                <a:ea typeface="楷体_GB2312" pitchFamily="49" charset="-122"/>
              </a:rPr>
              <a:t>多用例或多线程的</a:t>
            </a:r>
            <a:r>
              <a:rPr lang="zh-CN" altLang="en-US" sz="2400">
                <a:solidFill>
                  <a:srgbClr val="996600"/>
                </a:solidFill>
                <a:latin typeface="Times New Roman" panose="02020603050405020304" pitchFamily="18" charset="0"/>
                <a:ea typeface="楷体_GB2312" pitchFamily="49" charset="-122"/>
              </a:rPr>
              <a:t>复杂行为，可考虑使用</a:t>
            </a:r>
            <a:r>
              <a:rPr lang="zh-CN" altLang="en-US" sz="2400">
                <a:solidFill>
                  <a:srgbClr val="FF6600"/>
                </a:solidFill>
                <a:latin typeface="Times New Roman" panose="02020603050405020304" pitchFamily="18" charset="0"/>
                <a:ea typeface="楷体_GB2312" pitchFamily="49" charset="-122"/>
              </a:rPr>
              <a:t>活动图</a:t>
            </a:r>
            <a:r>
              <a:rPr lang="zh-CN" altLang="en-US" sz="2400">
                <a:solidFill>
                  <a:srgbClr val="996600"/>
                </a:solidFill>
                <a:latin typeface="Times New Roman" panose="02020603050405020304" pitchFamily="18" charset="0"/>
                <a:ea typeface="楷体_GB2312" pitchFamily="49" charset="-122"/>
              </a:rPr>
              <a:t>。</a:t>
            </a:r>
          </a:p>
          <a:p>
            <a:pPr algn="just" eaLnBrk="1" hangingPunct="1">
              <a:lnSpc>
                <a:spcPct val="90000"/>
              </a:lnSpc>
              <a:spcBef>
                <a:spcPct val="0"/>
              </a:spcBef>
              <a:buClr>
                <a:srgbClr val="FF6600"/>
              </a:buClr>
              <a:buFontTx/>
              <a:buChar char="•"/>
            </a:pPr>
            <a:r>
              <a:rPr lang="zh-CN" altLang="en-US" sz="2400">
                <a:solidFill>
                  <a:srgbClr val="0000FF"/>
                </a:solidFill>
                <a:latin typeface="Times New Roman" panose="02020603050405020304" pitchFamily="18" charset="0"/>
                <a:ea typeface="楷体_GB2312" pitchFamily="49" charset="-122"/>
              </a:rPr>
              <a:t>顺序图和协作图仅适合描述对象之间的合作关系，而不适合对行为进行精确定义，如果想描述跨越多个用例的单个对象的行为，应当使用状态图。 </a:t>
            </a:r>
          </a:p>
        </p:txBody>
      </p:sp>
      <p:sp>
        <p:nvSpPr>
          <p:cNvPr id="81924" name="Rectangle 3">
            <a:extLst>
              <a:ext uri="{FF2B5EF4-FFF2-40B4-BE49-F238E27FC236}">
                <a16:creationId xmlns:a16="http://schemas.microsoft.com/office/drawing/2014/main" id="{BDF47439-131A-4A37-83B8-6769EDF2843F}"/>
              </a:ext>
            </a:extLst>
          </p:cNvPr>
          <p:cNvSpPr>
            <a:spLocks noChangeArrowheads="1"/>
          </p:cNvSpPr>
          <p:nvPr/>
        </p:nvSpPr>
        <p:spPr bwMode="auto">
          <a:xfrm>
            <a:off x="3638550" y="2693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81925" name="Rectangle 4">
            <a:extLst>
              <a:ext uri="{FF2B5EF4-FFF2-40B4-BE49-F238E27FC236}">
                <a16:creationId xmlns:a16="http://schemas.microsoft.com/office/drawing/2014/main" id="{457D2944-7353-4416-8856-562F69A71D7F}"/>
              </a:ext>
            </a:extLst>
          </p:cNvPr>
          <p:cNvSpPr>
            <a:spLocks noChangeArrowheads="1"/>
          </p:cNvSpPr>
          <p:nvPr/>
        </p:nvSpPr>
        <p:spPr bwMode="auto">
          <a:xfrm>
            <a:off x="2998788" y="2762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81926" name="Rectangle 5">
            <a:extLst>
              <a:ext uri="{FF2B5EF4-FFF2-40B4-BE49-F238E27FC236}">
                <a16:creationId xmlns:a16="http://schemas.microsoft.com/office/drawing/2014/main" id="{336D66BB-C69C-4031-A870-BFF7A6DA8A76}"/>
              </a:ext>
            </a:extLst>
          </p:cNvPr>
          <p:cNvSpPr>
            <a:spLocks noChangeArrowheads="1"/>
          </p:cNvSpPr>
          <p:nvPr/>
        </p:nvSpPr>
        <p:spPr bwMode="auto">
          <a:xfrm>
            <a:off x="2941638" y="1997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81927" name="Text Box 6">
            <a:extLst>
              <a:ext uri="{FF2B5EF4-FFF2-40B4-BE49-F238E27FC236}">
                <a16:creationId xmlns:a16="http://schemas.microsoft.com/office/drawing/2014/main" id="{DF635988-A3CA-4D87-8419-C9F41D1C5B82}"/>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动态建模</a:t>
            </a:r>
          </a:p>
        </p:txBody>
      </p:sp>
    </p:spTree>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a:extLst>
              <a:ext uri="{FF2B5EF4-FFF2-40B4-BE49-F238E27FC236}">
                <a16:creationId xmlns:a16="http://schemas.microsoft.com/office/drawing/2014/main" id="{260DDB31-3946-444E-A25F-C525157D2050}"/>
              </a:ext>
            </a:extLst>
          </p:cNvPr>
          <p:cNvSpPr>
            <a:spLocks noGrp="1"/>
          </p:cNvSpPr>
          <p:nvPr>
            <p:ph type="ftr" sz="quarter" idx="10"/>
          </p:nvPr>
        </p:nvSpPr>
        <p:spPr/>
        <p:txBody>
          <a:bodyPr/>
          <a:lstStyle/>
          <a:p>
            <a:pPr>
              <a:defRPr/>
            </a:pPr>
            <a:r>
              <a:rPr lang="zh-CN" altLang="en-US"/>
              <a:t>个人成果，妥善保存，请勿传播</a:t>
            </a:r>
          </a:p>
        </p:txBody>
      </p:sp>
      <p:sp>
        <p:nvSpPr>
          <p:cNvPr id="1078274" name="Rectangle 2">
            <a:extLst>
              <a:ext uri="{FF2B5EF4-FFF2-40B4-BE49-F238E27FC236}">
                <a16:creationId xmlns:a16="http://schemas.microsoft.com/office/drawing/2014/main" id="{7CB53325-C2F1-47AC-9CD1-0ACBD605A02F}"/>
              </a:ext>
            </a:extLst>
          </p:cNvPr>
          <p:cNvSpPr>
            <a:spLocks noGrp="1" noChangeArrowheads="1"/>
          </p:cNvSpPr>
          <p:nvPr>
            <p:ph type="title"/>
          </p:nvPr>
        </p:nvSpPr>
        <p:spPr/>
        <p:txBody>
          <a:bodyPr/>
          <a:lstStyle/>
          <a:p>
            <a:pPr eaLnBrk="1" hangingPunct="1">
              <a:defRPr/>
            </a:pPr>
            <a:r>
              <a:rPr lang="zh-CN" altLang="en-US"/>
              <a:t>课程内容提纲</a:t>
            </a:r>
          </a:p>
        </p:txBody>
      </p:sp>
      <p:sp>
        <p:nvSpPr>
          <p:cNvPr id="82948" name="Rectangle 3">
            <a:extLst>
              <a:ext uri="{FF2B5EF4-FFF2-40B4-BE49-F238E27FC236}">
                <a16:creationId xmlns:a16="http://schemas.microsoft.com/office/drawing/2014/main" id="{CB889E29-694A-4FA7-B387-E0F0792130CC}"/>
              </a:ext>
            </a:extLst>
          </p:cNvPr>
          <p:cNvSpPr>
            <a:spLocks noGrp="1" noChangeArrowheads="1"/>
          </p:cNvSpPr>
          <p:nvPr>
            <p:ph type="body" sz="half" idx="1"/>
          </p:nvPr>
        </p:nvSpPr>
        <p:spPr>
          <a:xfrm>
            <a:off x="2555875" y="1981200"/>
            <a:ext cx="6337300" cy="4184650"/>
          </a:xfrm>
        </p:spPr>
        <p:txBody>
          <a:bodyPr/>
          <a:lstStyle/>
          <a:p>
            <a:pPr eaLnBrk="1" hangingPunct="1">
              <a:lnSpc>
                <a:spcPct val="130000"/>
              </a:lnSpc>
            </a:pPr>
            <a:r>
              <a:rPr lang="en-US" altLang="zh-CN" sz="2800">
                <a:latin typeface="Arial" panose="020B0604020202020204" pitchFamily="34" charset="0"/>
              </a:rPr>
              <a:t>“</a:t>
            </a:r>
            <a:r>
              <a:rPr lang="en-US" altLang="zh-CN" sz="2800"/>
              <a:t>UML</a:t>
            </a:r>
            <a:r>
              <a:rPr lang="zh-CN" altLang="en-US" sz="2800"/>
              <a:t>与面向对象的分析和设计</a:t>
            </a:r>
            <a:r>
              <a:rPr lang="zh-CN" altLang="en-US" sz="2800">
                <a:latin typeface="Arial" panose="020B0604020202020204" pitchFamily="34" charset="0"/>
              </a:rPr>
              <a:t>”</a:t>
            </a:r>
            <a:endParaRPr lang="zh-CN" altLang="en-US" sz="2800"/>
          </a:p>
          <a:p>
            <a:pPr lvl="1" eaLnBrk="1" hangingPunct="1">
              <a:lnSpc>
                <a:spcPct val="130000"/>
              </a:lnSpc>
            </a:pPr>
            <a:r>
              <a:rPr lang="en-US" altLang="zh-CN" sz="2400"/>
              <a:t>UML </a:t>
            </a:r>
            <a:r>
              <a:rPr lang="zh-CN" altLang="en-US" sz="2400"/>
              <a:t>建模概述</a:t>
            </a:r>
          </a:p>
          <a:p>
            <a:pPr lvl="1" eaLnBrk="1" hangingPunct="1">
              <a:lnSpc>
                <a:spcPct val="130000"/>
              </a:lnSpc>
            </a:pPr>
            <a:r>
              <a:rPr lang="en-US" altLang="zh-CN" sz="2400"/>
              <a:t>UML </a:t>
            </a:r>
            <a:r>
              <a:rPr lang="zh-CN" altLang="en-US" sz="2400"/>
              <a:t>静态建模</a:t>
            </a:r>
          </a:p>
          <a:p>
            <a:pPr lvl="1" eaLnBrk="1" hangingPunct="1">
              <a:lnSpc>
                <a:spcPct val="130000"/>
              </a:lnSpc>
            </a:pPr>
            <a:r>
              <a:rPr lang="en-US" altLang="zh-CN" sz="2400"/>
              <a:t>UML </a:t>
            </a:r>
            <a:r>
              <a:rPr lang="zh-CN" altLang="en-US" sz="2400"/>
              <a:t>动态建模</a:t>
            </a:r>
          </a:p>
          <a:p>
            <a:pPr lvl="1" eaLnBrk="1" hangingPunct="1">
              <a:lnSpc>
                <a:spcPct val="130000"/>
              </a:lnSpc>
            </a:pPr>
            <a:r>
              <a:rPr lang="zh-CN" altLang="en-US" sz="2400">
                <a:solidFill>
                  <a:srgbClr val="FFCC00"/>
                </a:solidFill>
              </a:rPr>
              <a:t>案例分析</a:t>
            </a:r>
          </a:p>
        </p:txBody>
      </p:sp>
      <p:graphicFrame>
        <p:nvGraphicFramePr>
          <p:cNvPr id="82949" name="Object 4">
            <a:extLst>
              <a:ext uri="{FF2B5EF4-FFF2-40B4-BE49-F238E27FC236}">
                <a16:creationId xmlns:a16="http://schemas.microsoft.com/office/drawing/2014/main" id="{C6605820-DC5C-4289-A996-BD0DA35CAC15}"/>
              </a:ext>
            </a:extLst>
          </p:cNvPr>
          <p:cNvGraphicFramePr>
            <a:graphicFrameLocks noGrp="1" noChangeAspect="1"/>
          </p:cNvGraphicFramePr>
          <p:nvPr>
            <p:ph sz="quarter" idx="3"/>
          </p:nvPr>
        </p:nvGraphicFramePr>
        <p:xfrm>
          <a:off x="2771775" y="4370388"/>
          <a:ext cx="398463" cy="427037"/>
        </p:xfrm>
        <a:graphic>
          <a:graphicData uri="http://schemas.openxmlformats.org/presentationml/2006/ole">
            <mc:AlternateContent xmlns:mc="http://schemas.openxmlformats.org/markup-compatibility/2006">
              <mc:Choice xmlns:v="urn:schemas-microsoft-com:vml" Requires="v">
                <p:oleObj spid="_x0000_s82965" name="Visio" r:id="rId4" imgW="397764" imgH="397764" progId="Visio.Drawing.11">
                  <p:embed/>
                </p:oleObj>
              </mc:Choice>
              <mc:Fallback>
                <p:oleObj name="Visio" r:id="rId4" imgW="397764" imgH="39776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4370388"/>
                        <a:ext cx="3984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1481"/>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F6BA281F-EF29-49A0-B1F0-2A762795FB3D}"/>
              </a:ext>
            </a:extLst>
          </p:cNvPr>
          <p:cNvSpPr>
            <a:spLocks noGrp="1"/>
          </p:cNvSpPr>
          <p:nvPr>
            <p:ph type="ftr" sz="quarter" idx="10"/>
          </p:nvPr>
        </p:nvSpPr>
        <p:spPr/>
        <p:txBody>
          <a:bodyPr/>
          <a:lstStyle/>
          <a:p>
            <a:pPr>
              <a:defRPr/>
            </a:pPr>
            <a:r>
              <a:rPr lang="zh-CN" altLang="en-US"/>
              <a:t>个人成果，妥善保存，请勿传播</a:t>
            </a:r>
          </a:p>
        </p:txBody>
      </p:sp>
      <p:sp>
        <p:nvSpPr>
          <p:cNvPr id="77827" name="Rectangle 2">
            <a:extLst>
              <a:ext uri="{FF2B5EF4-FFF2-40B4-BE49-F238E27FC236}">
                <a16:creationId xmlns:a16="http://schemas.microsoft.com/office/drawing/2014/main" id="{07F1E30B-5B5A-4B6F-98CE-E6F67FADBCD3}"/>
              </a:ext>
            </a:extLst>
          </p:cNvPr>
          <p:cNvSpPr>
            <a:spLocks noGrp="1" noChangeArrowheads="1"/>
          </p:cNvSpPr>
          <p:nvPr>
            <p:ph type="body" idx="1"/>
          </p:nvPr>
        </p:nvSpPr>
        <p:spPr>
          <a:xfrm>
            <a:off x="152400" y="1341438"/>
            <a:ext cx="8947150" cy="5440362"/>
          </a:xfrm>
          <a:solidFill>
            <a:schemeClr val="tx1"/>
          </a:solidFill>
        </p:spPr>
        <p:txBody>
          <a:bodyPr/>
          <a:lstStyle/>
          <a:p>
            <a:pPr algn="ctr" eaLnBrk="1" hangingPunct="1">
              <a:lnSpc>
                <a:spcPct val="90000"/>
              </a:lnSpc>
              <a:spcBef>
                <a:spcPct val="0"/>
              </a:spcBef>
              <a:buClr>
                <a:srgbClr val="990099"/>
              </a:buClr>
              <a:buFont typeface="Wingdings" panose="05000000000000000000" pitchFamily="2" charset="2"/>
              <a:buNone/>
              <a:defRPr/>
            </a:pPr>
            <a:r>
              <a:rPr lang="zh-CN" altLang="en-US" sz="2400" dirty="0">
                <a:solidFill>
                  <a:srgbClr val="990099"/>
                </a:solidFill>
                <a:latin typeface="楷体_GB2312" pitchFamily="49" charset="-122"/>
                <a:ea typeface="楷体_GB2312" pitchFamily="49" charset="-122"/>
              </a:rPr>
              <a:t>商业</a:t>
            </a:r>
            <a:r>
              <a:rPr lang="en-US" altLang="zh-CN" sz="2400" dirty="0">
                <a:solidFill>
                  <a:srgbClr val="990099"/>
                </a:solidFill>
                <a:latin typeface="楷体_GB2312" pitchFamily="49" charset="-122"/>
                <a:ea typeface="楷体_GB2312" pitchFamily="49" charset="-122"/>
              </a:rPr>
              <a:t>MIS</a:t>
            </a:r>
          </a:p>
          <a:p>
            <a:pPr algn="just" eaLnBrk="1" hangingPunct="1">
              <a:lnSpc>
                <a:spcPct val="90000"/>
              </a:lnSpc>
              <a:spcBef>
                <a:spcPct val="0"/>
              </a:spcBef>
              <a:buClr>
                <a:srgbClr val="990099"/>
              </a:buClr>
              <a:buFont typeface="Wingdings" panose="05000000000000000000" pitchFamily="2" charset="2"/>
              <a:buNone/>
              <a:defRPr/>
            </a:pPr>
            <a:r>
              <a:rPr lang="en-US" altLang="zh-CN" sz="2400" dirty="0">
                <a:solidFill>
                  <a:srgbClr val="FF6600"/>
                </a:solidFill>
                <a:latin typeface="楷体_GB2312" pitchFamily="49" charset="-122"/>
                <a:ea typeface="楷体_GB2312" pitchFamily="49" charset="-122"/>
              </a:rPr>
              <a:t>1</a:t>
            </a:r>
            <a:r>
              <a:rPr lang="zh-CN" altLang="en-US" sz="2400" dirty="0">
                <a:solidFill>
                  <a:srgbClr val="FF6600"/>
                </a:solidFill>
                <a:latin typeface="楷体_GB2312" pitchFamily="49" charset="-122"/>
                <a:ea typeface="楷体_GB2312" pitchFamily="49" charset="-122"/>
              </a:rPr>
              <a:t>、基本需求</a:t>
            </a:r>
          </a:p>
          <a:p>
            <a:pPr marL="914400" lvl="1" indent="-457200" algn="just" eaLnBrk="1" hangingPunct="1">
              <a:lnSpc>
                <a:spcPct val="90000"/>
              </a:lnSpc>
              <a:spcBef>
                <a:spcPct val="0"/>
              </a:spcBef>
              <a:buClr>
                <a:srgbClr val="990099"/>
              </a:buClr>
              <a:defRPr/>
            </a:pPr>
            <a:r>
              <a:rPr lang="zh-CN" altLang="en-US" sz="2000" dirty="0">
                <a:solidFill>
                  <a:srgbClr val="996600"/>
                </a:solidFill>
                <a:latin typeface="楷体_GB2312" pitchFamily="49" charset="-122"/>
                <a:ea typeface="楷体_GB2312" pitchFamily="49" charset="-122"/>
              </a:rPr>
              <a:t>它是一个商业支持系统；</a:t>
            </a:r>
          </a:p>
          <a:p>
            <a:pPr marL="914400" lvl="1" indent="-457200" algn="just" eaLnBrk="1" hangingPunct="1">
              <a:lnSpc>
                <a:spcPct val="90000"/>
              </a:lnSpc>
              <a:spcBef>
                <a:spcPct val="0"/>
              </a:spcBef>
              <a:buClr>
                <a:srgbClr val="990099"/>
              </a:buClr>
              <a:defRPr/>
            </a:pPr>
            <a:r>
              <a:rPr lang="zh-CN" altLang="en-US" sz="2000" dirty="0">
                <a:solidFill>
                  <a:srgbClr val="996600"/>
                </a:solidFill>
                <a:latin typeface="楷体_GB2312" pitchFamily="49" charset="-122"/>
                <a:ea typeface="楷体_GB2312" pitchFamily="49" charset="-122"/>
              </a:rPr>
              <a:t>采购员采购所需的商品；</a:t>
            </a:r>
          </a:p>
          <a:p>
            <a:pPr marL="914400" lvl="1" indent="-457200" algn="just" eaLnBrk="1" hangingPunct="1">
              <a:lnSpc>
                <a:spcPct val="90000"/>
              </a:lnSpc>
              <a:spcBef>
                <a:spcPct val="0"/>
              </a:spcBef>
              <a:buClr>
                <a:srgbClr val="990099"/>
              </a:buClr>
              <a:defRPr/>
            </a:pPr>
            <a:r>
              <a:rPr lang="zh-CN" altLang="en-US" sz="2000" dirty="0">
                <a:solidFill>
                  <a:srgbClr val="996600"/>
                </a:solidFill>
                <a:latin typeface="楷体_GB2312" pitchFamily="49" charset="-122"/>
                <a:ea typeface="楷体_GB2312" pitchFamily="49" charset="-122"/>
              </a:rPr>
              <a:t>保管员将采购的商品登记入库；</a:t>
            </a:r>
          </a:p>
          <a:p>
            <a:pPr marL="914400" lvl="1" indent="-457200" algn="just" eaLnBrk="1" hangingPunct="1">
              <a:lnSpc>
                <a:spcPct val="90000"/>
              </a:lnSpc>
              <a:spcBef>
                <a:spcPct val="0"/>
              </a:spcBef>
              <a:buClr>
                <a:srgbClr val="990099"/>
              </a:buClr>
              <a:defRPr/>
            </a:pPr>
            <a:r>
              <a:rPr lang="zh-CN" altLang="en-US" sz="2000" dirty="0">
                <a:solidFill>
                  <a:srgbClr val="996600"/>
                </a:solidFill>
                <a:latin typeface="楷体_GB2312" pitchFamily="49" charset="-122"/>
                <a:ea typeface="楷体_GB2312" pitchFamily="49" charset="-122"/>
              </a:rPr>
              <a:t>调拨员将库存商品调拨到相应的销售部门；</a:t>
            </a:r>
          </a:p>
          <a:p>
            <a:pPr marL="914400" lvl="1" indent="-457200" algn="just" eaLnBrk="1" hangingPunct="1">
              <a:lnSpc>
                <a:spcPct val="90000"/>
              </a:lnSpc>
              <a:spcBef>
                <a:spcPct val="0"/>
              </a:spcBef>
              <a:buClr>
                <a:srgbClr val="990099"/>
              </a:buClr>
              <a:defRPr/>
            </a:pPr>
            <a:r>
              <a:rPr lang="zh-CN" altLang="en-US" sz="2000" dirty="0">
                <a:solidFill>
                  <a:srgbClr val="996600"/>
                </a:solidFill>
                <a:latin typeface="楷体_GB2312" pitchFamily="49" charset="-122"/>
                <a:ea typeface="楷体_GB2312" pitchFamily="49" charset="-122"/>
              </a:rPr>
              <a:t>销售部门销售商品；</a:t>
            </a:r>
          </a:p>
          <a:p>
            <a:pPr marL="914400" lvl="1" indent="-457200" algn="just" eaLnBrk="1" hangingPunct="1">
              <a:lnSpc>
                <a:spcPct val="90000"/>
              </a:lnSpc>
              <a:spcBef>
                <a:spcPct val="0"/>
              </a:spcBef>
              <a:buClr>
                <a:srgbClr val="990099"/>
              </a:buClr>
              <a:defRPr/>
            </a:pPr>
            <a:r>
              <a:rPr lang="zh-CN" altLang="en-US" sz="2000" dirty="0">
                <a:solidFill>
                  <a:srgbClr val="996600"/>
                </a:solidFill>
                <a:latin typeface="楷体_GB2312" pitchFamily="49" charset="-122"/>
                <a:ea typeface="楷体_GB2312" pitchFamily="49" charset="-122"/>
              </a:rPr>
              <a:t>统计部门核算商场经营状况；</a:t>
            </a:r>
          </a:p>
          <a:p>
            <a:pPr marL="914400" lvl="1" indent="-457200" algn="just" eaLnBrk="1" hangingPunct="1">
              <a:lnSpc>
                <a:spcPct val="90000"/>
              </a:lnSpc>
              <a:spcBef>
                <a:spcPct val="0"/>
              </a:spcBef>
              <a:buClr>
                <a:srgbClr val="990099"/>
              </a:buClr>
              <a:defRPr/>
            </a:pPr>
            <a:r>
              <a:rPr lang="zh-CN" altLang="en-US" sz="2000" dirty="0">
                <a:solidFill>
                  <a:srgbClr val="996600"/>
                </a:solidFill>
                <a:latin typeface="楷体_GB2312" pitchFamily="49" charset="-122"/>
                <a:ea typeface="楷体_GB2312" pitchFamily="49" charset="-122"/>
              </a:rPr>
              <a:t>系统能运行于通用环境</a:t>
            </a:r>
            <a:r>
              <a:rPr lang="en-US" altLang="zh-CN" sz="2000" dirty="0">
                <a:solidFill>
                  <a:srgbClr val="996600"/>
                </a:solidFill>
                <a:latin typeface="楷体_GB2312" pitchFamily="49" charset="-122"/>
                <a:ea typeface="楷体_GB2312" pitchFamily="49" charset="-122"/>
              </a:rPr>
              <a:t>(</a:t>
            </a:r>
            <a:r>
              <a:rPr lang="zh-CN" altLang="en-US" sz="2000" dirty="0">
                <a:solidFill>
                  <a:srgbClr val="996600"/>
                </a:solidFill>
                <a:latin typeface="楷体_GB2312" pitchFamily="49" charset="-122"/>
                <a:ea typeface="楷体_GB2312" pitchFamily="49" charset="-122"/>
              </a:rPr>
              <a:t>如</a:t>
            </a:r>
            <a:r>
              <a:rPr lang="en-US" altLang="zh-CN" sz="2000" dirty="0">
                <a:solidFill>
                  <a:srgbClr val="996600"/>
                </a:solidFill>
                <a:latin typeface="楷体_GB2312" pitchFamily="49" charset="-122"/>
                <a:ea typeface="楷体_GB2312" pitchFamily="49" charset="-122"/>
              </a:rPr>
              <a:t>Unix</a:t>
            </a:r>
            <a:r>
              <a:rPr lang="zh-CN" altLang="en-US" sz="2000" dirty="0">
                <a:solidFill>
                  <a:srgbClr val="996600"/>
                </a:solidFill>
                <a:latin typeface="楷体_GB2312" pitchFamily="49" charset="-122"/>
                <a:ea typeface="楷体_GB2312" pitchFamily="49" charset="-122"/>
              </a:rPr>
              <a:t>、</a:t>
            </a:r>
            <a:r>
              <a:rPr lang="en-US" altLang="zh-CN" sz="2000" dirty="0">
                <a:solidFill>
                  <a:srgbClr val="996600"/>
                </a:solidFill>
                <a:latin typeface="楷体_GB2312" pitchFamily="49" charset="-122"/>
                <a:ea typeface="楷体_GB2312" pitchFamily="49" charset="-122"/>
              </a:rPr>
              <a:t>Windows</a:t>
            </a:r>
            <a:r>
              <a:rPr lang="zh-CN" altLang="en-US" sz="2000" dirty="0">
                <a:solidFill>
                  <a:srgbClr val="996600"/>
                </a:solidFill>
                <a:latin typeface="楷体_GB2312" pitchFamily="49" charset="-122"/>
                <a:ea typeface="楷体_GB2312" pitchFamily="49" charset="-122"/>
              </a:rPr>
              <a:t>等</a:t>
            </a:r>
            <a:r>
              <a:rPr lang="en-US" altLang="zh-CN" sz="2000" dirty="0">
                <a:solidFill>
                  <a:srgbClr val="996600"/>
                </a:solidFill>
                <a:latin typeface="楷体_GB2312" pitchFamily="49" charset="-122"/>
                <a:ea typeface="楷体_GB2312" pitchFamily="49" charset="-122"/>
              </a:rPr>
              <a:t>)</a:t>
            </a:r>
            <a:r>
              <a:rPr lang="zh-CN" altLang="en-US" sz="2000" dirty="0">
                <a:solidFill>
                  <a:srgbClr val="996600"/>
                </a:solidFill>
                <a:latin typeface="楷体_GB2312" pitchFamily="49" charset="-122"/>
                <a:ea typeface="楷体_GB2312" pitchFamily="49" charset="-122"/>
              </a:rPr>
              <a:t>中，具有良好的用户界面</a:t>
            </a:r>
          </a:p>
          <a:p>
            <a:pPr marL="914400" lvl="1" indent="-457200" algn="just" eaLnBrk="1" hangingPunct="1">
              <a:lnSpc>
                <a:spcPct val="90000"/>
              </a:lnSpc>
              <a:spcBef>
                <a:spcPct val="0"/>
              </a:spcBef>
              <a:buClr>
                <a:srgbClr val="990099"/>
              </a:buClr>
              <a:defRPr/>
            </a:pPr>
            <a:r>
              <a:rPr lang="zh-CN" altLang="en-US" sz="2000" dirty="0">
                <a:solidFill>
                  <a:srgbClr val="996600"/>
                </a:solidFill>
                <a:latin typeface="楷体_GB2312" pitchFamily="49" charset="-122"/>
                <a:ea typeface="楷体_GB2312" pitchFamily="49" charset="-122"/>
              </a:rPr>
              <a:t>系统容易维护，便于功能扩充 。</a:t>
            </a:r>
          </a:p>
          <a:p>
            <a:pPr algn="just" eaLnBrk="1" hangingPunct="1">
              <a:lnSpc>
                <a:spcPct val="90000"/>
              </a:lnSpc>
              <a:spcBef>
                <a:spcPct val="0"/>
              </a:spcBef>
              <a:buClr>
                <a:srgbClr val="990099"/>
              </a:buClr>
              <a:buFont typeface="Wingdings" panose="05000000000000000000" pitchFamily="2" charset="2"/>
              <a:buNone/>
              <a:defRPr/>
            </a:pPr>
            <a:r>
              <a:rPr lang="en-US" altLang="zh-CN" sz="2400" dirty="0">
                <a:solidFill>
                  <a:srgbClr val="FF6600"/>
                </a:solidFill>
                <a:latin typeface="楷体_GB2312" pitchFamily="49" charset="-122"/>
                <a:ea typeface="楷体_GB2312" pitchFamily="49" charset="-122"/>
              </a:rPr>
              <a:t>2</a:t>
            </a:r>
            <a:r>
              <a:rPr lang="zh-CN" altLang="en-US" sz="2400" dirty="0">
                <a:solidFill>
                  <a:srgbClr val="FF6600"/>
                </a:solidFill>
                <a:latin typeface="楷体_GB2312" pitchFamily="49" charset="-122"/>
                <a:ea typeface="楷体_GB2312" pitchFamily="49" charset="-122"/>
              </a:rPr>
              <a:t>、用例分析</a:t>
            </a:r>
          </a:p>
          <a:p>
            <a:pPr lvl="1" eaLnBrk="1" hangingPunct="1">
              <a:lnSpc>
                <a:spcPct val="90000"/>
              </a:lnSpc>
              <a:spcBef>
                <a:spcPct val="0"/>
              </a:spcBef>
              <a:buClr>
                <a:srgbClr val="990099"/>
              </a:buClr>
              <a:defRPr/>
            </a:pPr>
            <a:r>
              <a:rPr lang="zh-CN" altLang="en-US" sz="2000" dirty="0">
                <a:solidFill>
                  <a:srgbClr val="0000FF"/>
                </a:solidFill>
                <a:latin typeface="楷体_GB2312" pitchFamily="49" charset="-122"/>
                <a:ea typeface="楷体_GB2312" pitchFamily="49" charset="-122"/>
              </a:rPr>
              <a:t>先确认商业</a:t>
            </a:r>
            <a:r>
              <a:rPr lang="en-US" altLang="zh-CN" sz="2000" dirty="0">
                <a:solidFill>
                  <a:srgbClr val="0000FF"/>
                </a:solidFill>
                <a:latin typeface="楷体_GB2312" pitchFamily="49" charset="-122"/>
                <a:ea typeface="楷体_GB2312" pitchFamily="49" charset="-122"/>
              </a:rPr>
              <a:t>MIS</a:t>
            </a:r>
            <a:r>
              <a:rPr lang="zh-CN" altLang="en-US" sz="2000" dirty="0">
                <a:solidFill>
                  <a:srgbClr val="0000FF"/>
                </a:solidFill>
                <a:latin typeface="楷体_GB2312" pitchFamily="49" charset="-122"/>
                <a:ea typeface="楷体_GB2312" pitchFamily="49" charset="-122"/>
              </a:rPr>
              <a:t>中的角色有销售人员、库存人员、采购人员、辅助人员和分析人员</a:t>
            </a:r>
            <a:endParaRPr lang="en-US" altLang="zh-CN" sz="2000" dirty="0">
              <a:solidFill>
                <a:srgbClr val="0000FF"/>
              </a:solidFill>
              <a:latin typeface="楷体_GB2312" pitchFamily="49" charset="-122"/>
              <a:ea typeface="楷体_GB2312" pitchFamily="49" charset="-122"/>
            </a:endParaRPr>
          </a:p>
          <a:p>
            <a:pPr lvl="1" eaLnBrk="1" hangingPunct="1">
              <a:lnSpc>
                <a:spcPct val="90000"/>
              </a:lnSpc>
              <a:spcBef>
                <a:spcPct val="0"/>
              </a:spcBef>
              <a:buClr>
                <a:srgbClr val="990099"/>
              </a:buClr>
              <a:defRPr/>
            </a:pPr>
            <a:r>
              <a:rPr lang="zh-CN" altLang="en-US" sz="2000" dirty="0">
                <a:solidFill>
                  <a:srgbClr val="0000FF"/>
                </a:solidFill>
                <a:latin typeface="楷体_GB2312" pitchFamily="49" charset="-122"/>
                <a:ea typeface="楷体_GB2312" pitchFamily="49" charset="-122"/>
              </a:rPr>
              <a:t>在此基础上，确认用例：商业</a:t>
            </a:r>
            <a:r>
              <a:rPr lang="en-US" altLang="zh-CN" sz="2000" dirty="0">
                <a:solidFill>
                  <a:srgbClr val="0000FF"/>
                </a:solidFill>
                <a:latin typeface="楷体_GB2312" pitchFamily="49" charset="-122"/>
                <a:ea typeface="楷体_GB2312" pitchFamily="49" charset="-122"/>
              </a:rPr>
              <a:t>MIS</a:t>
            </a:r>
            <a:r>
              <a:rPr lang="zh-CN" altLang="en-US" sz="2000" dirty="0">
                <a:solidFill>
                  <a:srgbClr val="0000FF"/>
                </a:solidFill>
                <a:latin typeface="楷体_GB2312" pitchFamily="49" charset="-122"/>
                <a:ea typeface="楷体_GB2312" pitchFamily="49" charset="-122"/>
              </a:rPr>
              <a:t>的用例有订货采购、库存管理、商品销售、统计分析、系统维护</a:t>
            </a:r>
            <a:r>
              <a:rPr lang="en-US" altLang="zh-CN" sz="2000" dirty="0">
                <a:solidFill>
                  <a:srgbClr val="0000FF"/>
                </a:solidFill>
                <a:latin typeface="楷体_GB2312" pitchFamily="49" charset="-122"/>
                <a:ea typeface="楷体_GB2312" pitchFamily="49" charset="-122"/>
              </a:rPr>
              <a:t>(</a:t>
            </a:r>
            <a:r>
              <a:rPr lang="zh-CN" altLang="en-US" sz="2000" dirty="0">
                <a:solidFill>
                  <a:srgbClr val="0000FF"/>
                </a:solidFill>
                <a:latin typeface="楷体_GB2312" pitchFamily="49" charset="-122"/>
                <a:ea typeface="楷体_GB2312" pitchFamily="49" charset="-122"/>
              </a:rPr>
              <a:t>包括增加商品、取消商品、制作标签、价格变更、取消或更新标签</a:t>
            </a:r>
            <a:r>
              <a:rPr lang="en-US" altLang="zh-CN" sz="2000" dirty="0">
                <a:solidFill>
                  <a:srgbClr val="0000FF"/>
                </a:solidFill>
                <a:latin typeface="楷体_GB2312" pitchFamily="49" charset="-122"/>
                <a:ea typeface="楷体_GB2312" pitchFamily="49" charset="-122"/>
              </a:rPr>
              <a:t>)</a:t>
            </a:r>
            <a:r>
              <a:rPr lang="zh-CN" altLang="en-US" sz="2000" dirty="0">
                <a:solidFill>
                  <a:srgbClr val="0000FF"/>
                </a:solidFill>
                <a:latin typeface="楷体_GB2312" pitchFamily="49" charset="-122"/>
                <a:ea typeface="楷体_GB2312" pitchFamily="49" charset="-122"/>
              </a:rPr>
              <a:t>。 </a:t>
            </a:r>
          </a:p>
        </p:txBody>
      </p:sp>
      <p:sp>
        <p:nvSpPr>
          <p:cNvPr id="84996" name="Text Box 3">
            <a:extLst>
              <a:ext uri="{FF2B5EF4-FFF2-40B4-BE49-F238E27FC236}">
                <a16:creationId xmlns:a16="http://schemas.microsoft.com/office/drawing/2014/main" id="{7D38BE1A-7572-4E9C-8C4C-42B2D298FD3C}"/>
              </a:ext>
            </a:extLst>
          </p:cNvPr>
          <p:cNvSpPr txBox="1">
            <a:spLocks noChangeArrowheads="1"/>
          </p:cNvSpPr>
          <p:nvPr/>
        </p:nvSpPr>
        <p:spPr bwMode="auto">
          <a:xfrm>
            <a:off x="7364413" y="1635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zh-CN" altLang="en-US" sz="2400" b="1">
                <a:solidFill>
                  <a:srgbClr val="66FF33"/>
                </a:solidFill>
                <a:latin typeface="Times New Roman" panose="02020603050405020304" pitchFamily="18" charset="0"/>
                <a:ea typeface="楷体_GB2312" pitchFamily="49" charset="-122"/>
              </a:rPr>
              <a:t>案例分析</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7EC03103-67F1-498B-934F-30FFA5BF8BEC}"/>
              </a:ext>
            </a:extLst>
          </p:cNvPr>
          <p:cNvSpPr>
            <a:spLocks noGrp="1"/>
          </p:cNvSpPr>
          <p:nvPr>
            <p:ph type="ftr" sz="quarter" idx="10"/>
          </p:nvPr>
        </p:nvSpPr>
        <p:spPr/>
        <p:txBody>
          <a:bodyPr/>
          <a:lstStyle/>
          <a:p>
            <a:pPr>
              <a:defRPr/>
            </a:pPr>
            <a:r>
              <a:rPr lang="zh-CN" altLang="en-US"/>
              <a:t>个人成果，妥善保存，请勿传播</a:t>
            </a:r>
          </a:p>
        </p:txBody>
      </p:sp>
      <p:sp>
        <p:nvSpPr>
          <p:cNvPr id="86019" name="Rectangle 2">
            <a:extLst>
              <a:ext uri="{FF2B5EF4-FFF2-40B4-BE49-F238E27FC236}">
                <a16:creationId xmlns:a16="http://schemas.microsoft.com/office/drawing/2014/main" id="{27D2FF06-743D-4BDB-993E-6E4E83C9B6C9}"/>
              </a:ext>
            </a:extLst>
          </p:cNvPr>
          <p:cNvSpPr>
            <a:spLocks noChangeArrowheads="1"/>
          </p:cNvSpPr>
          <p:nvPr/>
        </p:nvSpPr>
        <p:spPr bwMode="auto">
          <a:xfrm>
            <a:off x="2560638"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pic>
        <p:nvPicPr>
          <p:cNvPr id="2" name="图片 1">
            <a:extLst>
              <a:ext uri="{FF2B5EF4-FFF2-40B4-BE49-F238E27FC236}">
                <a16:creationId xmlns:a16="http://schemas.microsoft.com/office/drawing/2014/main" id="{1CB5A1D6-994B-4C6E-897D-E92C635F6C89}"/>
              </a:ext>
            </a:extLst>
          </p:cNvPr>
          <p:cNvPicPr>
            <a:picLocks noChangeAspect="1"/>
          </p:cNvPicPr>
          <p:nvPr/>
        </p:nvPicPr>
        <p:blipFill>
          <a:blip r:embed="rId2"/>
          <a:stretch>
            <a:fillRect/>
          </a:stretch>
        </p:blipFill>
        <p:spPr>
          <a:xfrm>
            <a:off x="0" y="0"/>
            <a:ext cx="9144000" cy="6857999"/>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9D779A19-1252-4C6D-BB89-4BE7198FEC6F}"/>
              </a:ext>
            </a:extLst>
          </p:cNvPr>
          <p:cNvSpPr>
            <a:spLocks noGrp="1"/>
          </p:cNvSpPr>
          <p:nvPr>
            <p:ph type="ftr" sz="quarter" idx="10"/>
          </p:nvPr>
        </p:nvSpPr>
        <p:spPr/>
        <p:txBody>
          <a:bodyPr/>
          <a:lstStyle/>
          <a:p>
            <a:pPr>
              <a:defRPr/>
            </a:pPr>
            <a:r>
              <a:rPr lang="zh-CN" altLang="en-US"/>
              <a:t>个人成果，妥善保存，请勿传播</a:t>
            </a:r>
          </a:p>
        </p:txBody>
      </p:sp>
      <p:sp>
        <p:nvSpPr>
          <p:cNvPr id="79875" name="Rectangle 2">
            <a:extLst>
              <a:ext uri="{FF2B5EF4-FFF2-40B4-BE49-F238E27FC236}">
                <a16:creationId xmlns:a16="http://schemas.microsoft.com/office/drawing/2014/main" id="{0E4A2E58-C70F-4638-857E-BE4CDB0FFA43}"/>
              </a:ext>
            </a:extLst>
          </p:cNvPr>
          <p:cNvSpPr>
            <a:spLocks noGrp="1" noChangeArrowheads="1"/>
          </p:cNvSpPr>
          <p:nvPr>
            <p:ph type="body" idx="1"/>
          </p:nvPr>
        </p:nvSpPr>
        <p:spPr>
          <a:xfrm>
            <a:off x="152400" y="1773238"/>
            <a:ext cx="8947150" cy="4856162"/>
          </a:xfrm>
          <a:solidFill>
            <a:schemeClr val="tx1"/>
          </a:solidFill>
        </p:spPr>
        <p:txBody>
          <a:bodyPr/>
          <a:lstStyle/>
          <a:p>
            <a:pPr marL="857250" lvl="1" indent="-457200" algn="just" eaLnBrk="1" hangingPunct="1">
              <a:spcBef>
                <a:spcPct val="0"/>
              </a:spcBef>
              <a:buClr>
                <a:srgbClr val="990099"/>
              </a:buClr>
              <a:defRPr/>
            </a:pPr>
            <a:r>
              <a:rPr lang="zh-CN" altLang="en-US" sz="2000" dirty="0">
                <a:solidFill>
                  <a:srgbClr val="0000FF"/>
                </a:solidFill>
                <a:latin typeface="Times New Roman" pitchFamily="18" charset="0"/>
                <a:ea typeface="楷体_GB2312" pitchFamily="49" charset="-122"/>
              </a:rPr>
              <a:t>用文字</a:t>
            </a:r>
            <a:r>
              <a:rPr lang="en-US" altLang="zh-CN" sz="2000" dirty="0">
                <a:solidFill>
                  <a:srgbClr val="0000FF"/>
                </a:solidFill>
                <a:latin typeface="Times New Roman" pitchFamily="18" charset="0"/>
                <a:ea typeface="楷体_GB2312" pitchFamily="49" charset="-122"/>
              </a:rPr>
              <a:t>(</a:t>
            </a:r>
            <a:r>
              <a:rPr lang="zh-CN" altLang="en-US" sz="2000" dirty="0">
                <a:solidFill>
                  <a:srgbClr val="0000FF"/>
                </a:solidFill>
                <a:latin typeface="Times New Roman" pitchFamily="18" charset="0"/>
                <a:ea typeface="楷体_GB2312" pitchFamily="49" charset="-122"/>
              </a:rPr>
              <a:t>或活动图</a:t>
            </a:r>
            <a:r>
              <a:rPr lang="en-US" altLang="zh-CN" sz="2000" dirty="0">
                <a:solidFill>
                  <a:srgbClr val="0000FF"/>
                </a:solidFill>
                <a:latin typeface="Times New Roman" pitchFamily="18" charset="0"/>
                <a:ea typeface="楷体_GB2312" pitchFamily="49" charset="-122"/>
              </a:rPr>
              <a:t>)</a:t>
            </a:r>
            <a:r>
              <a:rPr lang="zh-CN" altLang="en-US" sz="2000" dirty="0">
                <a:solidFill>
                  <a:srgbClr val="0000FF"/>
                </a:solidFill>
                <a:latin typeface="Times New Roman" pitchFamily="18" charset="0"/>
                <a:ea typeface="楷体_GB2312" pitchFamily="49" charset="-122"/>
              </a:rPr>
              <a:t>对每个用例进行需求说明，更具体地描述该用例与角色的交互。</a:t>
            </a:r>
          </a:p>
          <a:p>
            <a:pPr algn="just" eaLnBrk="1" hangingPunct="1">
              <a:spcBef>
                <a:spcPct val="0"/>
              </a:spcBef>
              <a:buClr>
                <a:srgbClr val="990099"/>
              </a:buClr>
              <a:defRPr/>
            </a:pPr>
            <a:r>
              <a:rPr lang="zh-CN" altLang="en-US" sz="2400" dirty="0">
                <a:solidFill>
                  <a:srgbClr val="990099"/>
                </a:solidFill>
                <a:latin typeface="Times New Roman" pitchFamily="18" charset="0"/>
                <a:ea typeface="楷体_GB2312" pitchFamily="49" charset="-122"/>
              </a:rPr>
              <a:t>例订货采购用例的需求说明如下：</a:t>
            </a:r>
          </a:p>
          <a:p>
            <a:pPr lvl="1" algn="just" eaLnBrk="1" hangingPunct="1">
              <a:spcBef>
                <a:spcPct val="0"/>
              </a:spcBef>
              <a:buClr>
                <a:srgbClr val="990099"/>
              </a:buClr>
              <a:defRPr/>
            </a:pPr>
            <a:r>
              <a:rPr lang="zh-CN" altLang="en-US" sz="2000" dirty="0">
                <a:solidFill>
                  <a:srgbClr val="0000FF"/>
                </a:solidFill>
                <a:latin typeface="Times New Roman" pitchFamily="18" charset="0"/>
                <a:ea typeface="楷体_GB2312" pitchFamily="49" charset="-122"/>
              </a:rPr>
              <a:t>如果是新商品：</a:t>
            </a:r>
            <a:r>
              <a:rPr lang="en-US" altLang="zh-CN" sz="2000" dirty="0">
                <a:solidFill>
                  <a:srgbClr val="0000FF"/>
                </a:solidFill>
                <a:latin typeface="Times New Roman" pitchFamily="18" charset="0"/>
                <a:ea typeface="楷体_GB2312" pitchFamily="49" charset="-122"/>
              </a:rPr>
              <a:t>a</a:t>
            </a:r>
            <a:r>
              <a:rPr lang="zh-CN" altLang="en-US" sz="2000" dirty="0">
                <a:solidFill>
                  <a:srgbClr val="0000FF"/>
                </a:solidFill>
                <a:latin typeface="Times New Roman" pitchFamily="18" charset="0"/>
                <a:ea typeface="楷体_GB2312" pitchFamily="49" charset="-122"/>
              </a:rPr>
              <a:t>、新商品登记；</a:t>
            </a:r>
            <a:r>
              <a:rPr lang="en-US" altLang="zh-CN" sz="2000" dirty="0">
                <a:solidFill>
                  <a:srgbClr val="0000FF"/>
                </a:solidFill>
                <a:latin typeface="Times New Roman" pitchFamily="18" charset="0"/>
                <a:ea typeface="楷体_GB2312" pitchFamily="49" charset="-122"/>
              </a:rPr>
              <a:t>b</a:t>
            </a:r>
            <a:r>
              <a:rPr lang="zh-CN" altLang="en-US" sz="2000" dirty="0">
                <a:solidFill>
                  <a:srgbClr val="0000FF"/>
                </a:solidFill>
                <a:latin typeface="Times New Roman" pitchFamily="18" charset="0"/>
                <a:ea typeface="楷体_GB2312" pitchFamily="49" charset="-122"/>
              </a:rPr>
              <a:t>、采购进货；</a:t>
            </a:r>
            <a:r>
              <a:rPr lang="en-US" altLang="zh-CN" sz="2000" dirty="0">
                <a:solidFill>
                  <a:srgbClr val="0000FF"/>
                </a:solidFill>
                <a:latin typeface="Times New Roman" pitchFamily="18" charset="0"/>
                <a:ea typeface="楷体_GB2312" pitchFamily="49" charset="-122"/>
              </a:rPr>
              <a:t>c</a:t>
            </a:r>
            <a:r>
              <a:rPr lang="zh-CN" altLang="en-US" sz="2000" dirty="0">
                <a:solidFill>
                  <a:srgbClr val="0000FF"/>
                </a:solidFill>
                <a:latin typeface="Times New Roman" pitchFamily="18" charset="0"/>
                <a:ea typeface="楷体_GB2312" pitchFamily="49" charset="-122"/>
              </a:rPr>
              <a:t>、登记入库 。</a:t>
            </a:r>
          </a:p>
          <a:p>
            <a:pPr lvl="1" algn="just" eaLnBrk="1" hangingPunct="1">
              <a:spcBef>
                <a:spcPct val="0"/>
              </a:spcBef>
              <a:buClr>
                <a:srgbClr val="990099"/>
              </a:buClr>
              <a:defRPr/>
            </a:pPr>
            <a:r>
              <a:rPr lang="zh-CN" altLang="en-US" sz="2000" dirty="0">
                <a:solidFill>
                  <a:srgbClr val="0000FF"/>
                </a:solidFill>
                <a:latin typeface="Times New Roman" pitchFamily="18" charset="0"/>
                <a:ea typeface="楷体_GB2312" pitchFamily="49" charset="-122"/>
              </a:rPr>
              <a:t>如果商品库存不足：</a:t>
            </a:r>
            <a:r>
              <a:rPr lang="en-US" altLang="zh-CN" sz="2000" dirty="0">
                <a:solidFill>
                  <a:srgbClr val="0000FF"/>
                </a:solidFill>
                <a:latin typeface="Times New Roman" pitchFamily="18" charset="0"/>
                <a:ea typeface="楷体_GB2312" pitchFamily="49" charset="-122"/>
              </a:rPr>
              <a:t>a</a:t>
            </a:r>
            <a:r>
              <a:rPr lang="zh-CN" altLang="en-US" sz="2000" dirty="0">
                <a:solidFill>
                  <a:srgbClr val="0000FF"/>
                </a:solidFill>
                <a:latin typeface="Times New Roman" pitchFamily="18" charset="0"/>
                <a:ea typeface="楷体_GB2312" pitchFamily="49" charset="-122"/>
              </a:rPr>
              <a:t>、采购进货；</a:t>
            </a:r>
            <a:r>
              <a:rPr lang="en-US" altLang="zh-CN" sz="2000" dirty="0">
                <a:solidFill>
                  <a:srgbClr val="0000FF"/>
                </a:solidFill>
                <a:latin typeface="Times New Roman" pitchFamily="18" charset="0"/>
                <a:ea typeface="楷体_GB2312" pitchFamily="49" charset="-122"/>
              </a:rPr>
              <a:t>b</a:t>
            </a:r>
            <a:r>
              <a:rPr lang="zh-CN" altLang="en-US" sz="2000" dirty="0">
                <a:solidFill>
                  <a:srgbClr val="0000FF"/>
                </a:solidFill>
                <a:latin typeface="Times New Roman" pitchFamily="18" charset="0"/>
                <a:ea typeface="楷体_GB2312" pitchFamily="49" charset="-122"/>
              </a:rPr>
              <a:t>、登记入库。</a:t>
            </a:r>
          </a:p>
          <a:p>
            <a:pPr algn="just" eaLnBrk="1" hangingPunct="1">
              <a:spcBef>
                <a:spcPct val="0"/>
              </a:spcBef>
              <a:buClr>
                <a:srgbClr val="990099"/>
              </a:buClr>
              <a:buFont typeface="Wingdings" panose="05000000000000000000" pitchFamily="2" charset="2"/>
              <a:buNone/>
              <a:defRPr/>
            </a:pPr>
            <a:r>
              <a:rPr lang="en-US" altLang="zh-CN" sz="2400" dirty="0">
                <a:solidFill>
                  <a:srgbClr val="FF6600"/>
                </a:solidFill>
                <a:latin typeface="Times New Roman" pitchFamily="18" charset="0"/>
                <a:ea typeface="楷体_GB2312" pitchFamily="49" charset="-122"/>
              </a:rPr>
              <a:t>3</a:t>
            </a:r>
            <a:r>
              <a:rPr lang="zh-CN" altLang="en-US" sz="2400" dirty="0">
                <a:solidFill>
                  <a:srgbClr val="FF6600"/>
                </a:solidFill>
                <a:latin typeface="Times New Roman" pitchFamily="18" charset="0"/>
                <a:ea typeface="楷体_GB2312" pitchFamily="49" charset="-122"/>
              </a:rPr>
              <a:t>、特定领域分析</a:t>
            </a:r>
          </a:p>
          <a:p>
            <a:pPr lvl="1" algn="just" eaLnBrk="1" hangingPunct="1">
              <a:spcBef>
                <a:spcPct val="0"/>
              </a:spcBef>
              <a:buClr>
                <a:srgbClr val="990099"/>
              </a:buClr>
              <a:defRPr/>
            </a:pPr>
            <a:r>
              <a:rPr lang="zh-CN" altLang="en-US" sz="2000" dirty="0">
                <a:solidFill>
                  <a:srgbClr val="0000FF"/>
                </a:solidFill>
                <a:latin typeface="Times New Roman" pitchFamily="18" charset="0"/>
                <a:ea typeface="楷体_GB2312" pitchFamily="49" charset="-122"/>
              </a:rPr>
              <a:t>确定商业</a:t>
            </a:r>
            <a:r>
              <a:rPr lang="en-US" altLang="zh-CN" sz="2000" dirty="0">
                <a:solidFill>
                  <a:srgbClr val="0000FF"/>
                </a:solidFill>
                <a:latin typeface="Times New Roman" pitchFamily="18" charset="0"/>
                <a:ea typeface="楷体_GB2312" pitchFamily="49" charset="-122"/>
              </a:rPr>
              <a:t>MIS</a:t>
            </a:r>
            <a:r>
              <a:rPr lang="zh-CN" altLang="en-US" sz="2000" dirty="0">
                <a:solidFill>
                  <a:srgbClr val="0000FF"/>
                </a:solidFill>
                <a:latin typeface="Times New Roman" pitchFamily="18" charset="0"/>
                <a:ea typeface="楷体_GB2312" pitchFamily="49" charset="-122"/>
              </a:rPr>
              <a:t>中的特定领域类为商品、保质商品、非保质商品、物品、销售、订货、库存、厂商，并</a:t>
            </a:r>
            <a:r>
              <a:rPr lang="zh-CN" altLang="en-US" sz="2000" dirty="0">
                <a:solidFill>
                  <a:srgbClr val="C00000"/>
                </a:solidFill>
                <a:latin typeface="Times New Roman" pitchFamily="18" charset="0"/>
                <a:ea typeface="楷体_GB2312" pitchFamily="49" charset="-122"/>
              </a:rPr>
              <a:t>使用类图来描述系统领域类及其关系</a:t>
            </a:r>
            <a:r>
              <a:rPr lang="zh-CN" altLang="en-US" sz="2000" dirty="0">
                <a:solidFill>
                  <a:srgbClr val="0000FF"/>
                </a:solidFill>
                <a:latin typeface="Times New Roman" pitchFamily="18" charset="0"/>
                <a:ea typeface="楷体_GB2312" pitchFamily="49" charset="-122"/>
              </a:rPr>
              <a:t>。</a:t>
            </a:r>
          </a:p>
          <a:p>
            <a:pPr lvl="1" algn="just" eaLnBrk="1" hangingPunct="1">
              <a:spcBef>
                <a:spcPct val="0"/>
              </a:spcBef>
              <a:buClr>
                <a:srgbClr val="990099"/>
              </a:buClr>
              <a:defRPr/>
            </a:pPr>
            <a:r>
              <a:rPr lang="zh-CN" altLang="en-US" sz="2000" dirty="0">
                <a:solidFill>
                  <a:srgbClr val="0000FF"/>
                </a:solidFill>
                <a:latin typeface="Times New Roman" pitchFamily="18" charset="0"/>
                <a:ea typeface="楷体_GB2312" pitchFamily="49" charset="-122"/>
              </a:rPr>
              <a:t>使用</a:t>
            </a:r>
            <a:r>
              <a:rPr lang="en-US" altLang="zh-CN" sz="2000" dirty="0">
                <a:solidFill>
                  <a:srgbClr val="0000FF"/>
                </a:solidFill>
                <a:latin typeface="Times New Roman" pitchFamily="18" charset="0"/>
                <a:ea typeface="楷体_GB2312" pitchFamily="49" charset="-122"/>
              </a:rPr>
              <a:t>UML</a:t>
            </a:r>
            <a:r>
              <a:rPr lang="zh-CN" altLang="en-US" sz="2000" dirty="0">
                <a:solidFill>
                  <a:srgbClr val="0000FF"/>
                </a:solidFill>
                <a:latin typeface="Times New Roman" pitchFamily="18" charset="0"/>
                <a:ea typeface="楷体_GB2312" pitchFamily="49" charset="-122"/>
              </a:rPr>
              <a:t>中的任何一种动态图</a:t>
            </a:r>
            <a:r>
              <a:rPr lang="en-US" altLang="zh-CN" sz="2000" dirty="0">
                <a:solidFill>
                  <a:srgbClr val="0000FF"/>
                </a:solidFill>
                <a:latin typeface="Times New Roman" pitchFamily="18" charset="0"/>
                <a:ea typeface="楷体_GB2312" pitchFamily="49" charset="-122"/>
              </a:rPr>
              <a:t>(</a:t>
            </a:r>
            <a:r>
              <a:rPr lang="zh-CN" altLang="en-US" sz="2000" dirty="0">
                <a:solidFill>
                  <a:srgbClr val="0000FF"/>
                </a:solidFill>
                <a:latin typeface="Times New Roman" pitchFamily="18" charset="0"/>
                <a:ea typeface="楷体_GB2312" pitchFamily="49" charset="-122"/>
              </a:rPr>
              <a:t>如顺序图、活动图、协作图、状态图</a:t>
            </a:r>
            <a:r>
              <a:rPr lang="en-US" altLang="zh-CN" sz="2000" dirty="0">
                <a:solidFill>
                  <a:srgbClr val="0000FF"/>
                </a:solidFill>
                <a:latin typeface="Times New Roman" pitchFamily="18" charset="0"/>
                <a:ea typeface="楷体_GB2312" pitchFamily="49" charset="-122"/>
              </a:rPr>
              <a:t>)</a:t>
            </a:r>
            <a:r>
              <a:rPr lang="zh-CN" altLang="en-US" sz="2000" dirty="0">
                <a:solidFill>
                  <a:srgbClr val="0000FF"/>
                </a:solidFill>
                <a:latin typeface="Times New Roman" pitchFamily="18" charset="0"/>
                <a:ea typeface="楷体_GB2312" pitchFamily="49" charset="-122"/>
              </a:rPr>
              <a:t>描述领域类的动态行为 </a:t>
            </a:r>
          </a:p>
        </p:txBody>
      </p:sp>
      <p:sp>
        <p:nvSpPr>
          <p:cNvPr id="87044" name="Rectangle 3">
            <a:extLst>
              <a:ext uri="{FF2B5EF4-FFF2-40B4-BE49-F238E27FC236}">
                <a16:creationId xmlns:a16="http://schemas.microsoft.com/office/drawing/2014/main" id="{68F9A183-E449-405B-9EBE-D66AA1502FB4}"/>
              </a:ext>
            </a:extLst>
          </p:cNvPr>
          <p:cNvSpPr>
            <a:spLocks noChangeArrowheads="1"/>
          </p:cNvSpPr>
          <p:nvPr/>
        </p:nvSpPr>
        <p:spPr bwMode="auto">
          <a:xfrm>
            <a:off x="2682875" y="1776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sp>
        <p:nvSpPr>
          <p:cNvPr id="87045" name="Text Box 4">
            <a:extLst>
              <a:ext uri="{FF2B5EF4-FFF2-40B4-BE49-F238E27FC236}">
                <a16:creationId xmlns:a16="http://schemas.microsoft.com/office/drawing/2014/main" id="{EBD62AFD-7406-4E64-A5AF-EFBB6742C0AB}"/>
              </a:ext>
            </a:extLst>
          </p:cNvPr>
          <p:cNvSpPr txBox="1">
            <a:spLocks noChangeArrowheads="1"/>
          </p:cNvSpPr>
          <p:nvPr/>
        </p:nvSpPr>
        <p:spPr bwMode="auto">
          <a:xfrm>
            <a:off x="7364413" y="1635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zh-CN" altLang="en-US" sz="2400" b="1">
                <a:solidFill>
                  <a:srgbClr val="66FF33"/>
                </a:solidFill>
                <a:latin typeface="Times New Roman" panose="02020603050405020304" pitchFamily="18" charset="0"/>
                <a:ea typeface="楷体_GB2312" pitchFamily="49" charset="-122"/>
              </a:rPr>
              <a:t>案例分析</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9E0A90FE-8619-4CFE-9778-D946BA3B1E37}"/>
              </a:ext>
            </a:extLst>
          </p:cNvPr>
          <p:cNvSpPr>
            <a:spLocks noGrp="1"/>
          </p:cNvSpPr>
          <p:nvPr>
            <p:ph type="ftr" sz="quarter" idx="10"/>
          </p:nvPr>
        </p:nvSpPr>
        <p:spPr/>
        <p:txBody>
          <a:bodyPr/>
          <a:lstStyle/>
          <a:p>
            <a:pPr>
              <a:defRPr/>
            </a:pPr>
            <a:r>
              <a:rPr lang="zh-CN" altLang="en-US"/>
              <a:t>个人成果，妥善保存，请勿传播</a:t>
            </a:r>
          </a:p>
        </p:txBody>
      </p:sp>
      <p:sp>
        <p:nvSpPr>
          <p:cNvPr id="88067" name="Rectangle 2">
            <a:extLst>
              <a:ext uri="{FF2B5EF4-FFF2-40B4-BE49-F238E27FC236}">
                <a16:creationId xmlns:a16="http://schemas.microsoft.com/office/drawing/2014/main" id="{9ACA3DB3-9066-4AF1-8A37-0A4DDCC9020F}"/>
              </a:ext>
            </a:extLst>
          </p:cNvPr>
          <p:cNvSpPr>
            <a:spLocks noChangeArrowheads="1"/>
          </p:cNvSpPr>
          <p:nvPr/>
        </p:nvSpPr>
        <p:spPr bwMode="auto">
          <a:xfrm>
            <a:off x="2682875" y="1776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endParaRPr lang="zh-CN" altLang="en-US" sz="2400"/>
          </a:p>
        </p:txBody>
      </p:sp>
      <p:pic>
        <p:nvPicPr>
          <p:cNvPr id="2" name="图片 1">
            <a:extLst>
              <a:ext uri="{FF2B5EF4-FFF2-40B4-BE49-F238E27FC236}">
                <a16:creationId xmlns:a16="http://schemas.microsoft.com/office/drawing/2014/main" id="{E03E4849-C176-4C8A-82E8-E3FA72C61F73}"/>
              </a:ext>
            </a:extLst>
          </p:cNvPr>
          <p:cNvPicPr>
            <a:picLocks noChangeAspect="1"/>
          </p:cNvPicPr>
          <p:nvPr/>
        </p:nvPicPr>
        <p:blipFill>
          <a:blip r:embed="rId2"/>
          <a:stretch>
            <a:fillRect/>
          </a:stretch>
        </p:blipFill>
        <p:spPr>
          <a:xfrm>
            <a:off x="380636" y="261853"/>
            <a:ext cx="8382727" cy="6334293"/>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9F72B25E-1948-47B2-BF5F-513EBF2FDF7B}"/>
              </a:ext>
            </a:extLst>
          </p:cNvPr>
          <p:cNvSpPr>
            <a:spLocks noGrp="1"/>
          </p:cNvSpPr>
          <p:nvPr>
            <p:ph type="ftr" sz="quarter" idx="10"/>
          </p:nvPr>
        </p:nvSpPr>
        <p:spPr/>
        <p:txBody>
          <a:bodyPr/>
          <a:lstStyle/>
          <a:p>
            <a:pPr>
              <a:defRPr/>
            </a:pPr>
            <a:r>
              <a:rPr lang="zh-CN" altLang="en-US"/>
              <a:t>个人成果，妥善保存，请勿传播</a:t>
            </a:r>
          </a:p>
        </p:txBody>
      </p:sp>
      <p:sp>
        <p:nvSpPr>
          <p:cNvPr id="89091" name="Rectangle 2">
            <a:extLst>
              <a:ext uri="{FF2B5EF4-FFF2-40B4-BE49-F238E27FC236}">
                <a16:creationId xmlns:a16="http://schemas.microsoft.com/office/drawing/2014/main" id="{AD171604-7092-4825-9446-42E976D91C19}"/>
              </a:ext>
            </a:extLst>
          </p:cNvPr>
          <p:cNvSpPr>
            <a:spLocks noGrp="1" noChangeArrowheads="1"/>
          </p:cNvSpPr>
          <p:nvPr>
            <p:ph type="body" idx="1"/>
          </p:nvPr>
        </p:nvSpPr>
        <p:spPr>
          <a:xfrm>
            <a:off x="152400" y="1844675"/>
            <a:ext cx="8947150" cy="4937125"/>
          </a:xfrm>
          <a:solidFill>
            <a:schemeClr val="tx1"/>
          </a:solidFill>
        </p:spPr>
        <p:txBody>
          <a:bodyPr/>
          <a:lstStyle/>
          <a:p>
            <a:pPr algn="just" eaLnBrk="1" hangingPunct="1">
              <a:spcBef>
                <a:spcPct val="0"/>
              </a:spcBef>
              <a:buClr>
                <a:srgbClr val="990099"/>
              </a:buClr>
              <a:buFont typeface="Wingdings" panose="05000000000000000000" pitchFamily="2" charset="2"/>
              <a:buNone/>
            </a:pPr>
            <a:r>
              <a:rPr lang="en-US" altLang="zh-CN" sz="2400">
                <a:solidFill>
                  <a:srgbClr val="FF6600"/>
                </a:solidFill>
                <a:latin typeface="Times New Roman" panose="02020603050405020304" pitchFamily="18" charset="0"/>
                <a:ea typeface="楷体_GB2312" pitchFamily="49" charset="-122"/>
              </a:rPr>
              <a:t>4</a:t>
            </a:r>
            <a:r>
              <a:rPr lang="zh-CN" altLang="en-US" sz="2400">
                <a:solidFill>
                  <a:srgbClr val="FF6600"/>
                </a:solidFill>
                <a:latin typeface="Times New Roman" panose="02020603050405020304" pitchFamily="18" charset="0"/>
                <a:ea typeface="楷体_GB2312" pitchFamily="49" charset="-122"/>
              </a:rPr>
              <a:t>、设计</a:t>
            </a:r>
          </a:p>
          <a:p>
            <a:pPr lvl="1" algn="just" eaLnBrk="1" hangingPunct="1">
              <a:spcBef>
                <a:spcPct val="0"/>
              </a:spcBef>
              <a:buClr>
                <a:srgbClr val="990099"/>
              </a:buClr>
            </a:pPr>
            <a:r>
              <a:rPr lang="zh-CN" altLang="en-US" sz="2000">
                <a:solidFill>
                  <a:srgbClr val="0000FF"/>
                </a:solidFill>
                <a:latin typeface="Times New Roman" panose="02020603050405020304" pitchFamily="18" charset="0"/>
                <a:ea typeface="楷体_GB2312" pitchFamily="49" charset="-122"/>
              </a:rPr>
              <a:t>设计阶段的任务是通过综合考虑所有的技术限制，以扩展和细化分析阶段的模型。</a:t>
            </a:r>
            <a:endParaRPr lang="en-US" altLang="zh-CN" sz="2000">
              <a:solidFill>
                <a:srgbClr val="0000FF"/>
              </a:solidFill>
              <a:latin typeface="Times New Roman" panose="02020603050405020304" pitchFamily="18" charset="0"/>
              <a:ea typeface="楷体_GB2312" pitchFamily="49" charset="-122"/>
            </a:endParaRPr>
          </a:p>
          <a:p>
            <a:pPr lvl="1" algn="just" eaLnBrk="1" hangingPunct="1">
              <a:spcBef>
                <a:spcPct val="0"/>
              </a:spcBef>
              <a:buClr>
                <a:srgbClr val="990099"/>
              </a:buClr>
            </a:pPr>
            <a:r>
              <a:rPr lang="zh-CN" altLang="en-US" sz="2000">
                <a:solidFill>
                  <a:srgbClr val="0000FF"/>
                </a:solidFill>
                <a:latin typeface="Times New Roman" panose="02020603050405020304" pitchFamily="18" charset="0"/>
                <a:ea typeface="楷体_GB2312" pitchFamily="49" charset="-122"/>
              </a:rPr>
              <a:t>即进一步细化分析阶段所提取的类</a:t>
            </a:r>
            <a:r>
              <a:rPr lang="en-US" altLang="zh-CN" sz="2000">
                <a:solidFill>
                  <a:srgbClr val="0000FF"/>
                </a:solidFill>
                <a:latin typeface="Times New Roman" panose="02020603050405020304" pitchFamily="18" charset="0"/>
                <a:ea typeface="楷体_GB2312" pitchFamily="49" charset="-122"/>
              </a:rPr>
              <a:t>(</a:t>
            </a:r>
            <a:r>
              <a:rPr lang="zh-CN" altLang="en-US" sz="2000">
                <a:solidFill>
                  <a:srgbClr val="0000FF"/>
                </a:solidFill>
                <a:latin typeface="Times New Roman" panose="02020603050405020304" pitchFamily="18" charset="0"/>
                <a:ea typeface="楷体_GB2312" pitchFamily="49" charset="-122"/>
              </a:rPr>
              <a:t>包括其操作和属性</a:t>
            </a:r>
            <a:r>
              <a:rPr lang="en-US" altLang="zh-CN" sz="2000">
                <a:solidFill>
                  <a:srgbClr val="0000FF"/>
                </a:solidFill>
                <a:latin typeface="Times New Roman" panose="02020603050405020304" pitchFamily="18" charset="0"/>
                <a:ea typeface="楷体_GB2312" pitchFamily="49" charset="-122"/>
              </a:rPr>
              <a:t>)</a:t>
            </a:r>
            <a:r>
              <a:rPr lang="zh-CN" altLang="en-US" sz="2000">
                <a:solidFill>
                  <a:srgbClr val="0000FF"/>
                </a:solidFill>
                <a:latin typeface="Times New Roman" panose="02020603050405020304" pitchFamily="18" charset="0"/>
                <a:ea typeface="楷体_GB2312" pitchFamily="49" charset="-122"/>
              </a:rPr>
              <a:t>，并且增加新类以处理诸如数据库、用户接口、通信、设备等技术领域的问题。</a:t>
            </a:r>
          </a:p>
          <a:p>
            <a:pPr algn="just" eaLnBrk="1" hangingPunct="1">
              <a:spcBef>
                <a:spcPct val="0"/>
              </a:spcBef>
              <a:buClr>
                <a:srgbClr val="990099"/>
              </a:buClr>
            </a:pPr>
            <a:r>
              <a:rPr lang="zh-CN" altLang="en-US" sz="2400">
                <a:solidFill>
                  <a:srgbClr val="FF6600"/>
                </a:solidFill>
                <a:latin typeface="Times New Roman" panose="02020603050405020304" pitchFamily="18" charset="0"/>
                <a:ea typeface="楷体_GB2312" pitchFamily="49" charset="-122"/>
              </a:rPr>
              <a:t>设计阶段可以分为两个部分：</a:t>
            </a:r>
            <a:endParaRPr lang="en-US" altLang="zh-CN" sz="2400">
              <a:solidFill>
                <a:srgbClr val="FF6600"/>
              </a:solidFill>
              <a:latin typeface="Times New Roman" panose="02020603050405020304" pitchFamily="18" charset="0"/>
              <a:ea typeface="楷体_GB2312" pitchFamily="49" charset="-122"/>
            </a:endParaRPr>
          </a:p>
          <a:p>
            <a:pPr lvl="1" algn="just" eaLnBrk="1" hangingPunct="1">
              <a:spcBef>
                <a:spcPct val="0"/>
              </a:spcBef>
              <a:buClr>
                <a:srgbClr val="990099"/>
              </a:buClr>
            </a:pPr>
            <a:r>
              <a:rPr lang="zh-CN" altLang="en-US" sz="2000">
                <a:solidFill>
                  <a:srgbClr val="008080"/>
                </a:solidFill>
                <a:latin typeface="Times New Roman" panose="02020603050405020304" pitchFamily="18" charset="0"/>
                <a:ea typeface="楷体_GB2312" pitchFamily="49" charset="-122"/>
              </a:rPr>
              <a:t>结构设计是高层设计，其任务是定义包</a:t>
            </a:r>
            <a:r>
              <a:rPr lang="en-US" altLang="zh-CN" sz="2000">
                <a:solidFill>
                  <a:srgbClr val="008080"/>
                </a:solidFill>
                <a:latin typeface="Times New Roman" panose="02020603050405020304" pitchFamily="18" charset="0"/>
                <a:ea typeface="楷体_GB2312" pitchFamily="49" charset="-122"/>
              </a:rPr>
              <a:t>(</a:t>
            </a:r>
            <a:r>
              <a:rPr lang="zh-CN" altLang="en-US" sz="2000">
                <a:solidFill>
                  <a:srgbClr val="008080"/>
                </a:solidFill>
                <a:latin typeface="Times New Roman" panose="02020603050405020304" pitchFamily="18" charset="0"/>
                <a:ea typeface="楷体_GB2312" pitchFamily="49" charset="-122"/>
              </a:rPr>
              <a:t>子系统</a:t>
            </a:r>
            <a:r>
              <a:rPr lang="en-US" altLang="zh-CN" sz="2000">
                <a:solidFill>
                  <a:srgbClr val="008080"/>
                </a:solidFill>
                <a:latin typeface="Times New Roman" panose="02020603050405020304" pitchFamily="18" charset="0"/>
                <a:ea typeface="楷体_GB2312" pitchFamily="49" charset="-122"/>
              </a:rPr>
              <a:t>)</a:t>
            </a:r>
            <a:r>
              <a:rPr lang="zh-CN" altLang="en-US" sz="2000">
                <a:solidFill>
                  <a:srgbClr val="008080"/>
                </a:solidFill>
                <a:latin typeface="Times New Roman" panose="02020603050405020304" pitchFamily="18" charset="0"/>
                <a:ea typeface="楷体_GB2312" pitchFamily="49" charset="-122"/>
              </a:rPr>
              <a:t>，包括包间的依赖性和主要通信机制。我们希望得到尽可能简单和清晰的结构，各部分之间的依赖尽可能的少，并尽可能的减少双向的依赖关系。</a:t>
            </a:r>
          </a:p>
          <a:p>
            <a:pPr lvl="1" algn="just" eaLnBrk="1" hangingPunct="1">
              <a:spcBef>
                <a:spcPct val="0"/>
              </a:spcBef>
              <a:buClr>
                <a:srgbClr val="990099"/>
              </a:buClr>
            </a:pPr>
            <a:r>
              <a:rPr lang="zh-CN" altLang="en-US" sz="2000">
                <a:solidFill>
                  <a:srgbClr val="996600"/>
                </a:solidFill>
                <a:latin typeface="Times New Roman" panose="02020603050405020304" pitchFamily="18" charset="0"/>
                <a:ea typeface="楷体_GB2312" pitchFamily="49" charset="-122"/>
              </a:rPr>
              <a:t>第二部分是详细设计，细化包的内容，使编程人员得到所有类的一个足够清晰的描述。同时使用</a:t>
            </a:r>
            <a:r>
              <a:rPr lang="en-US" altLang="zh-CN" sz="2000">
                <a:solidFill>
                  <a:srgbClr val="996600"/>
                </a:solidFill>
                <a:latin typeface="Times New Roman" panose="02020603050405020304" pitchFamily="18" charset="0"/>
                <a:ea typeface="楷体_GB2312" pitchFamily="49" charset="-122"/>
              </a:rPr>
              <a:t>UML</a:t>
            </a:r>
            <a:r>
              <a:rPr lang="zh-CN" altLang="en-US" sz="2000">
                <a:solidFill>
                  <a:srgbClr val="996600"/>
                </a:solidFill>
                <a:latin typeface="Times New Roman" panose="02020603050405020304" pitchFamily="18" charset="0"/>
                <a:ea typeface="楷体_GB2312" pitchFamily="49" charset="-122"/>
              </a:rPr>
              <a:t>中的动态模型，描述特定情况下这些类的实例之间的行为</a:t>
            </a:r>
            <a:r>
              <a:rPr lang="zh-CN" altLang="en-US" sz="2000">
                <a:solidFill>
                  <a:srgbClr val="008080"/>
                </a:solidFill>
                <a:latin typeface="Times New Roman" panose="02020603050405020304" pitchFamily="18" charset="0"/>
                <a:ea typeface="楷体_GB2312" pitchFamily="49" charset="-122"/>
              </a:rPr>
              <a:t>。</a:t>
            </a:r>
          </a:p>
        </p:txBody>
      </p:sp>
      <p:sp>
        <p:nvSpPr>
          <p:cNvPr id="89092" name="Text Box 3">
            <a:extLst>
              <a:ext uri="{FF2B5EF4-FFF2-40B4-BE49-F238E27FC236}">
                <a16:creationId xmlns:a16="http://schemas.microsoft.com/office/drawing/2014/main" id="{276E8CEB-C66B-4BF4-9555-AC36BC887816}"/>
              </a:ext>
            </a:extLst>
          </p:cNvPr>
          <p:cNvSpPr txBox="1">
            <a:spLocks noChangeArrowheads="1"/>
          </p:cNvSpPr>
          <p:nvPr/>
        </p:nvSpPr>
        <p:spPr bwMode="auto">
          <a:xfrm>
            <a:off x="7364413" y="1635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zh-CN" altLang="en-US" sz="2400" b="1">
                <a:solidFill>
                  <a:srgbClr val="66FF33"/>
                </a:solidFill>
                <a:latin typeface="Times New Roman" panose="02020603050405020304" pitchFamily="18" charset="0"/>
                <a:ea typeface="楷体_GB2312" pitchFamily="49" charset="-122"/>
              </a:rPr>
              <a:t>案例分析</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525636E3-894C-400E-A8E5-EAA813573878}"/>
              </a:ext>
            </a:extLst>
          </p:cNvPr>
          <p:cNvSpPr>
            <a:spLocks noGrp="1"/>
          </p:cNvSpPr>
          <p:nvPr>
            <p:ph type="ftr" sz="quarter" idx="10"/>
          </p:nvPr>
        </p:nvSpPr>
        <p:spPr/>
        <p:txBody>
          <a:bodyPr/>
          <a:lstStyle/>
          <a:p>
            <a:pPr>
              <a:defRPr/>
            </a:pPr>
            <a:r>
              <a:rPr lang="zh-CN" altLang="en-US"/>
              <a:t>个人成果，妥善保存，请勿传播</a:t>
            </a:r>
          </a:p>
        </p:txBody>
      </p:sp>
      <p:sp>
        <p:nvSpPr>
          <p:cNvPr id="90115" name="Rectangle 2">
            <a:extLst>
              <a:ext uri="{FF2B5EF4-FFF2-40B4-BE49-F238E27FC236}">
                <a16:creationId xmlns:a16="http://schemas.microsoft.com/office/drawing/2014/main" id="{67D011BC-8ED0-452A-A917-5F2533579217}"/>
              </a:ext>
            </a:extLst>
          </p:cNvPr>
          <p:cNvSpPr>
            <a:spLocks noGrp="1" noChangeArrowheads="1"/>
          </p:cNvSpPr>
          <p:nvPr>
            <p:ph type="body" idx="1"/>
          </p:nvPr>
        </p:nvSpPr>
        <p:spPr>
          <a:xfrm>
            <a:off x="152400" y="1916113"/>
            <a:ext cx="8947150" cy="4865687"/>
          </a:xfrm>
          <a:solidFill>
            <a:schemeClr val="tx1"/>
          </a:solidFill>
        </p:spPr>
        <p:txBody>
          <a:bodyPr/>
          <a:lstStyle/>
          <a:p>
            <a:pPr algn="just" eaLnBrk="1" hangingPunct="1">
              <a:lnSpc>
                <a:spcPct val="90000"/>
              </a:lnSpc>
              <a:spcBef>
                <a:spcPct val="0"/>
              </a:spcBef>
              <a:buClr>
                <a:srgbClr val="990099"/>
              </a:buClr>
              <a:buFont typeface="Wingdings" panose="05000000000000000000" pitchFamily="2" charset="2"/>
              <a:buNone/>
            </a:pPr>
            <a:r>
              <a:rPr lang="en-US" altLang="zh-CN" sz="2400">
                <a:solidFill>
                  <a:srgbClr val="FF6600"/>
                </a:solidFill>
                <a:latin typeface="Times New Roman" panose="02020603050405020304" pitchFamily="18" charset="0"/>
                <a:ea typeface="楷体_GB2312" pitchFamily="49" charset="-122"/>
              </a:rPr>
              <a:t>5</a:t>
            </a:r>
            <a:r>
              <a:rPr lang="zh-CN" altLang="en-US" sz="2400">
                <a:solidFill>
                  <a:srgbClr val="FF6600"/>
                </a:solidFill>
                <a:latin typeface="Times New Roman" panose="02020603050405020304" pitchFamily="18" charset="0"/>
                <a:ea typeface="楷体_GB2312" pitchFamily="49" charset="-122"/>
              </a:rPr>
              <a:t>、结构设计</a:t>
            </a:r>
          </a:p>
          <a:p>
            <a:pPr algn="just" eaLnBrk="1" hangingPunct="1">
              <a:lnSpc>
                <a:spcPct val="90000"/>
              </a:lnSpc>
              <a:spcBef>
                <a:spcPct val="0"/>
              </a:spcBef>
              <a:buClr>
                <a:srgbClr val="990099"/>
              </a:buClr>
            </a:pPr>
            <a:r>
              <a:rPr lang="zh-CN" altLang="en-US" sz="2400">
                <a:solidFill>
                  <a:srgbClr val="996600"/>
                </a:solidFill>
                <a:latin typeface="Times New Roman" panose="02020603050405020304" pitchFamily="18" charset="0"/>
                <a:ea typeface="楷体_GB2312" pitchFamily="49" charset="-122"/>
              </a:rPr>
              <a:t>包实际上是一些类的集合。</a:t>
            </a:r>
            <a:r>
              <a:rPr lang="zh-CN" altLang="en-US" sz="2400">
                <a:solidFill>
                  <a:srgbClr val="0000FF"/>
                </a:solidFill>
                <a:latin typeface="Times New Roman" panose="02020603050405020304" pitchFamily="18" charset="0"/>
                <a:ea typeface="楷体_GB2312" pitchFamily="49" charset="-122"/>
              </a:rPr>
              <a:t>类图中包括有助于用户从技术逻辑中分离出应用逻辑</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领域类</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，从而减少它们之间的依赖性。这就是软件结构设计强调的模块间的高聚合、低偶合的原则。在商业</a:t>
            </a:r>
            <a:r>
              <a:rPr lang="en-US" altLang="zh-CN" sz="2400">
                <a:solidFill>
                  <a:srgbClr val="0000FF"/>
                </a:solidFill>
                <a:latin typeface="Times New Roman" panose="02020603050405020304" pitchFamily="18" charset="0"/>
                <a:ea typeface="楷体_GB2312" pitchFamily="49" charset="-122"/>
              </a:rPr>
              <a:t>MIS</a:t>
            </a:r>
            <a:r>
              <a:rPr lang="zh-CN" altLang="en-US" sz="2400">
                <a:solidFill>
                  <a:srgbClr val="0000FF"/>
                </a:solidFill>
                <a:latin typeface="Times New Roman" panose="02020603050405020304" pitchFamily="18" charset="0"/>
                <a:ea typeface="楷体_GB2312" pitchFamily="49" charset="-122"/>
              </a:rPr>
              <a:t>中，存在以下包</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或子系统</a:t>
            </a:r>
            <a:r>
              <a:rPr lang="en-US" altLang="zh-CN" sz="2400">
                <a:solidFill>
                  <a:srgbClr val="0000FF"/>
                </a:solidFill>
                <a:latin typeface="Times New Roman" panose="02020603050405020304" pitchFamily="18" charset="0"/>
                <a:ea typeface="楷体_GB2312" pitchFamily="49" charset="-122"/>
              </a:rPr>
              <a:t>)</a:t>
            </a:r>
            <a:r>
              <a:rPr lang="zh-CN" altLang="en-US" sz="2400">
                <a:solidFill>
                  <a:srgbClr val="0000FF"/>
                </a:solidFill>
                <a:latin typeface="Times New Roman" panose="02020603050405020304" pitchFamily="18" charset="0"/>
                <a:ea typeface="楷体_GB2312" pitchFamily="49" charset="-122"/>
              </a:rPr>
              <a:t>：</a:t>
            </a:r>
          </a:p>
          <a:p>
            <a:pPr lvl="1" algn="just" eaLnBrk="1" hangingPunct="1">
              <a:lnSpc>
                <a:spcPct val="90000"/>
              </a:lnSpc>
              <a:spcBef>
                <a:spcPct val="0"/>
              </a:spcBef>
              <a:buClr>
                <a:srgbClr val="990099"/>
              </a:buClr>
            </a:pPr>
            <a:r>
              <a:rPr lang="zh-CN" altLang="en-US" sz="2000">
                <a:solidFill>
                  <a:srgbClr val="FF6600"/>
                </a:solidFill>
                <a:latin typeface="Times New Roman" panose="02020603050405020304" pitchFamily="18" charset="0"/>
                <a:ea typeface="楷体_GB2312" pitchFamily="49" charset="-122"/>
              </a:rPr>
              <a:t>用户接口包：</a:t>
            </a:r>
            <a:r>
              <a:rPr lang="zh-CN" altLang="en-US" sz="2000">
                <a:solidFill>
                  <a:srgbClr val="008080"/>
                </a:solidFill>
                <a:latin typeface="Times New Roman" panose="02020603050405020304" pitchFamily="18" charset="0"/>
                <a:ea typeface="楷体_GB2312" pitchFamily="49" charset="-122"/>
              </a:rPr>
              <a:t>用户接口类允许用户访问系统数据和加入新数据。在商业对象中，用户接口包跟商业对象包合作，调用商业对象的操作，实施数据的检索和插入。</a:t>
            </a:r>
          </a:p>
          <a:p>
            <a:pPr lvl="1" algn="just" eaLnBrk="1" hangingPunct="1">
              <a:lnSpc>
                <a:spcPct val="90000"/>
              </a:lnSpc>
              <a:spcBef>
                <a:spcPct val="0"/>
              </a:spcBef>
              <a:buClr>
                <a:srgbClr val="990099"/>
              </a:buClr>
            </a:pPr>
            <a:r>
              <a:rPr lang="zh-CN" altLang="en-US" sz="2000">
                <a:solidFill>
                  <a:srgbClr val="FF6600"/>
                </a:solidFill>
                <a:latin typeface="Times New Roman" panose="02020603050405020304" pitchFamily="18" charset="0"/>
                <a:ea typeface="楷体_GB2312" pitchFamily="49" charset="-122"/>
              </a:rPr>
              <a:t>商业对象包：</a:t>
            </a:r>
            <a:r>
              <a:rPr lang="zh-CN" altLang="en-US" sz="2000">
                <a:solidFill>
                  <a:srgbClr val="996600"/>
                </a:solidFill>
                <a:latin typeface="Times New Roman" panose="02020603050405020304" pitchFamily="18" charset="0"/>
                <a:ea typeface="楷体_GB2312" pitchFamily="49" charset="-122"/>
              </a:rPr>
              <a:t>包括来自分析阶段的特定领域类。在设计阶段，详细设计这些类，以完整定义他们的操作，支持对数据库的存取。所以，所有商业对象类必须继承数据库包中的类。</a:t>
            </a:r>
          </a:p>
          <a:p>
            <a:pPr lvl="1" algn="just" eaLnBrk="1" hangingPunct="1">
              <a:lnSpc>
                <a:spcPct val="90000"/>
              </a:lnSpc>
              <a:spcBef>
                <a:spcPct val="0"/>
              </a:spcBef>
              <a:buClr>
                <a:srgbClr val="990099"/>
              </a:buClr>
            </a:pPr>
            <a:r>
              <a:rPr lang="zh-CN" altLang="en-US" sz="2000">
                <a:solidFill>
                  <a:srgbClr val="FF6600"/>
                </a:solidFill>
                <a:latin typeface="Times New Roman" panose="02020603050405020304" pitchFamily="18" charset="0"/>
                <a:ea typeface="楷体_GB2312" pitchFamily="49" charset="-122"/>
              </a:rPr>
              <a:t>数据库包：</a:t>
            </a:r>
            <a:r>
              <a:rPr lang="zh-CN" altLang="en-US" sz="2000">
                <a:solidFill>
                  <a:srgbClr val="0000FF"/>
                </a:solidFill>
                <a:latin typeface="Times New Roman" panose="02020603050405020304" pitchFamily="18" charset="0"/>
                <a:ea typeface="楷体_GB2312" pitchFamily="49" charset="-122"/>
              </a:rPr>
              <a:t>为商业对象包中的类提供服务，便于永久存储。</a:t>
            </a:r>
          </a:p>
          <a:p>
            <a:pPr lvl="1" eaLnBrk="1" hangingPunct="1">
              <a:lnSpc>
                <a:spcPct val="90000"/>
              </a:lnSpc>
              <a:spcBef>
                <a:spcPct val="0"/>
              </a:spcBef>
              <a:buClr>
                <a:srgbClr val="990099"/>
              </a:buClr>
            </a:pPr>
            <a:r>
              <a:rPr lang="zh-CN" altLang="en-US" sz="2000">
                <a:solidFill>
                  <a:srgbClr val="FF6600"/>
                </a:solidFill>
                <a:latin typeface="Times New Roman" panose="02020603050405020304" pitchFamily="18" charset="0"/>
                <a:ea typeface="楷体_GB2312" pitchFamily="49" charset="-122"/>
              </a:rPr>
              <a:t>实用包：</a:t>
            </a:r>
            <a:r>
              <a:rPr lang="zh-CN" altLang="en-US" sz="2000">
                <a:solidFill>
                  <a:srgbClr val="008080"/>
                </a:solidFill>
                <a:latin typeface="Times New Roman" panose="02020603050405020304" pitchFamily="18" charset="0"/>
                <a:ea typeface="楷体_GB2312" pitchFamily="49" charset="-122"/>
              </a:rPr>
              <a:t>包含系统其他包要使用的服务。 </a:t>
            </a:r>
          </a:p>
        </p:txBody>
      </p:sp>
      <p:sp>
        <p:nvSpPr>
          <p:cNvPr id="90116" name="Text Box 3">
            <a:extLst>
              <a:ext uri="{FF2B5EF4-FFF2-40B4-BE49-F238E27FC236}">
                <a16:creationId xmlns:a16="http://schemas.microsoft.com/office/drawing/2014/main" id="{7EA1385E-1760-40FA-AB95-0AECD9B7DC40}"/>
              </a:ext>
            </a:extLst>
          </p:cNvPr>
          <p:cNvSpPr txBox="1">
            <a:spLocks noChangeArrowheads="1"/>
          </p:cNvSpPr>
          <p:nvPr/>
        </p:nvSpPr>
        <p:spPr bwMode="auto">
          <a:xfrm>
            <a:off x="7364413" y="1635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zh-CN" altLang="en-US" sz="2400" b="1">
                <a:solidFill>
                  <a:srgbClr val="66FF33"/>
                </a:solidFill>
                <a:latin typeface="Times New Roman" panose="02020603050405020304" pitchFamily="18" charset="0"/>
                <a:ea typeface="楷体_GB2312" pitchFamily="49" charset="-122"/>
              </a:rPr>
              <a:t>案例分析</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E4BD0921-9037-4626-BDAA-5506CC7CA7C2}"/>
              </a:ext>
            </a:extLst>
          </p:cNvPr>
          <p:cNvSpPr>
            <a:spLocks noGrp="1"/>
          </p:cNvSpPr>
          <p:nvPr>
            <p:ph type="ftr" sz="quarter" idx="10"/>
          </p:nvPr>
        </p:nvSpPr>
        <p:spPr/>
        <p:txBody>
          <a:bodyPr/>
          <a:lstStyle/>
          <a:p>
            <a:pPr>
              <a:defRPr/>
            </a:pPr>
            <a:r>
              <a:rPr lang="zh-CN" altLang="en-US"/>
              <a:t>个人成果，妥善保存，请勿传播</a:t>
            </a:r>
          </a:p>
        </p:txBody>
      </p:sp>
      <p:sp>
        <p:nvSpPr>
          <p:cNvPr id="983042" name="Rectangle 2">
            <a:extLst>
              <a:ext uri="{FF2B5EF4-FFF2-40B4-BE49-F238E27FC236}">
                <a16:creationId xmlns:a16="http://schemas.microsoft.com/office/drawing/2014/main" id="{4F9BCFD5-6E9B-4FA2-9AA8-CD7578ED51D3}"/>
              </a:ext>
            </a:extLst>
          </p:cNvPr>
          <p:cNvSpPr>
            <a:spLocks noGrp="1" noChangeArrowheads="1"/>
          </p:cNvSpPr>
          <p:nvPr>
            <p:ph type="body" idx="1"/>
          </p:nvPr>
        </p:nvSpPr>
        <p:spPr>
          <a:xfrm>
            <a:off x="838200" y="1898650"/>
            <a:ext cx="7848600" cy="4267200"/>
          </a:xfrm>
        </p:spPr>
        <p:txBody>
          <a:bodyPr/>
          <a:lstStyle/>
          <a:p>
            <a:pPr eaLnBrk="1" hangingPunct="1">
              <a:lnSpc>
                <a:spcPct val="110000"/>
              </a:lnSpc>
              <a:buSzPct val="85000"/>
              <a:buFont typeface="宋体" pitchFamily="2" charset="-122"/>
              <a:buChar char="④"/>
              <a:defRPr/>
            </a:pPr>
            <a:r>
              <a:rPr lang="en-US" altLang="zh-CN" b="1">
                <a:solidFill>
                  <a:srgbClr val="0000FF"/>
                </a:solidFill>
                <a:effectLst>
                  <a:outerShdw blurRad="38100" dist="38100" dir="2700000" algn="tl">
                    <a:srgbClr val="000000"/>
                  </a:outerShdw>
                </a:effectLst>
                <a:latin typeface="仿宋_GB2312" pitchFamily="49" charset="-122"/>
                <a:ea typeface="仿宋_GB2312" pitchFamily="49" charset="-122"/>
              </a:rPr>
              <a:t> </a:t>
            </a:r>
            <a:r>
              <a:rPr lang="zh-CN" altLang="en-US" sz="2800" b="1">
                <a:solidFill>
                  <a:srgbClr val="FFFF00"/>
                </a:solidFill>
                <a:effectLst>
                  <a:outerShdw blurRad="38100" dist="38100" dir="2700000" algn="tl">
                    <a:srgbClr val="000000"/>
                  </a:outerShdw>
                </a:effectLst>
                <a:latin typeface="仿宋_GB2312" pitchFamily="49" charset="-122"/>
                <a:ea typeface="楷体_GB2312" pitchFamily="49" charset="-122"/>
              </a:rPr>
              <a:t>实现模型视图</a:t>
            </a:r>
            <a:r>
              <a:rPr lang="zh-CN" altLang="en-US" sz="2800" b="1">
                <a:effectLst>
                  <a:outerShdw blurRad="38100" dist="38100" dir="2700000" algn="tl">
                    <a:srgbClr val="000000"/>
                  </a:outerShdw>
                </a:effectLst>
                <a:latin typeface="仿宋_GB2312" pitchFamily="49" charset="-122"/>
                <a:ea typeface="楷体_GB2312" pitchFamily="49" charset="-122"/>
              </a:rPr>
              <a:t> ：将系统的结构和行为表达成为易于转换为实现的方式。</a:t>
            </a:r>
          </a:p>
          <a:p>
            <a:pPr eaLnBrk="1" hangingPunct="1">
              <a:lnSpc>
                <a:spcPct val="110000"/>
              </a:lnSpc>
              <a:buSzPct val="85000"/>
              <a:buFont typeface="宋体" pitchFamily="2" charset="-122"/>
              <a:buChar char="⑤"/>
              <a:defRPr/>
            </a:pPr>
            <a:r>
              <a:rPr lang="zh-CN" altLang="en-US" sz="2800" b="1">
                <a:solidFill>
                  <a:srgbClr val="0000FF"/>
                </a:solidFill>
                <a:effectLst>
                  <a:outerShdw blurRad="38100" dist="38100" dir="2700000" algn="tl">
                    <a:srgbClr val="000000"/>
                  </a:outerShdw>
                </a:effectLst>
                <a:latin typeface="仿宋_GB2312" pitchFamily="49" charset="-122"/>
                <a:ea typeface="楷体_GB2312" pitchFamily="49" charset="-122"/>
              </a:rPr>
              <a:t> </a:t>
            </a:r>
            <a:r>
              <a:rPr lang="zh-CN" altLang="en-US" sz="2800" b="1">
                <a:solidFill>
                  <a:srgbClr val="FFFF00"/>
                </a:solidFill>
                <a:effectLst>
                  <a:outerShdw blurRad="38100" dist="38100" dir="2700000" algn="tl">
                    <a:srgbClr val="000000"/>
                  </a:outerShdw>
                </a:effectLst>
                <a:latin typeface="仿宋_GB2312" pitchFamily="49" charset="-122"/>
                <a:ea typeface="楷体_GB2312" pitchFamily="49" charset="-122"/>
              </a:rPr>
              <a:t>环境模型视图</a:t>
            </a:r>
            <a:r>
              <a:rPr lang="zh-CN" altLang="en-US" sz="2800" b="1">
                <a:effectLst>
                  <a:outerShdw blurRad="38100" dist="38100" dir="2700000" algn="tl">
                    <a:srgbClr val="000000"/>
                  </a:outerShdw>
                </a:effectLst>
                <a:latin typeface="仿宋_GB2312" pitchFamily="49" charset="-122"/>
                <a:ea typeface="楷体_GB2312" pitchFamily="49" charset="-122"/>
              </a:rPr>
              <a:t> ：表示系统实现环境的结构和行为。</a:t>
            </a:r>
          </a:p>
          <a:p>
            <a:pPr eaLnBrk="1" hangingPunct="1">
              <a:spcBef>
                <a:spcPct val="10000"/>
              </a:spcBef>
              <a:buClr>
                <a:srgbClr val="990099"/>
              </a:buClr>
              <a:buSzPct val="55000"/>
              <a:defRPr/>
            </a:pPr>
            <a:r>
              <a:rPr lang="en-US" altLang="zh-CN" sz="2800" b="1">
                <a:solidFill>
                  <a:srgbClr val="FF0000"/>
                </a:solidFill>
                <a:effectLst>
                  <a:outerShdw blurRad="38100" dist="38100" dir="2700000" algn="tl">
                    <a:srgbClr val="000000"/>
                  </a:outerShdw>
                </a:effectLst>
                <a:ea typeface="楷体_GB2312" pitchFamily="49" charset="-122"/>
              </a:rPr>
              <a:t>UML</a:t>
            </a:r>
            <a:r>
              <a:rPr lang="zh-CN" altLang="en-US" sz="2800" b="1">
                <a:solidFill>
                  <a:srgbClr val="FF0000"/>
                </a:solidFill>
                <a:effectLst>
                  <a:outerShdw blurRad="38100" dist="38100" dir="2700000" algn="tl">
                    <a:srgbClr val="000000"/>
                  </a:outerShdw>
                </a:effectLst>
                <a:ea typeface="楷体_GB2312" pitchFamily="49" charset="-122"/>
              </a:rPr>
              <a:t>分析建模</a:t>
            </a:r>
            <a:r>
              <a:rPr lang="zh-CN" altLang="en-US" sz="2800" b="1">
                <a:effectLst>
                  <a:outerShdw blurRad="38100" dist="38100" dir="2700000" algn="tl">
                    <a:srgbClr val="000000"/>
                  </a:outerShdw>
                </a:effectLst>
                <a:ea typeface="楷体_GB2312" pitchFamily="49" charset="-122"/>
              </a:rPr>
              <a:t>的着眼点放在系统的</a:t>
            </a:r>
            <a:r>
              <a:rPr lang="zh-CN" altLang="en-US" sz="2800" b="1">
                <a:solidFill>
                  <a:srgbClr val="FFFF00"/>
                </a:solidFill>
                <a:effectLst>
                  <a:outerShdw blurRad="38100" dist="38100" dir="2700000" algn="tl">
                    <a:srgbClr val="000000"/>
                  </a:outerShdw>
                </a:effectLst>
                <a:ea typeface="楷体_GB2312" pitchFamily="49" charset="-122"/>
              </a:rPr>
              <a:t>用户模型</a:t>
            </a:r>
            <a:r>
              <a:rPr lang="zh-CN" altLang="en-US" sz="2800" b="1">
                <a:effectLst>
                  <a:outerShdw blurRad="38100" dist="38100" dir="2700000" algn="tl">
                    <a:srgbClr val="000000"/>
                  </a:outerShdw>
                </a:effectLst>
                <a:ea typeface="楷体_GB2312" pitchFamily="49" charset="-122"/>
              </a:rPr>
              <a:t>和</a:t>
            </a:r>
            <a:r>
              <a:rPr lang="zh-CN" altLang="en-US" sz="2800" b="1">
                <a:solidFill>
                  <a:srgbClr val="FFFF00"/>
                </a:solidFill>
                <a:effectLst>
                  <a:outerShdw blurRad="38100" dist="38100" dir="2700000" algn="tl">
                    <a:srgbClr val="000000"/>
                  </a:outerShdw>
                </a:effectLst>
                <a:ea typeface="楷体_GB2312" pitchFamily="49" charset="-122"/>
              </a:rPr>
              <a:t>结构模型</a:t>
            </a:r>
            <a:r>
              <a:rPr lang="zh-CN" altLang="en-US" sz="2800" b="1">
                <a:effectLst>
                  <a:outerShdw blurRad="38100" dist="38100" dir="2700000" algn="tl">
                    <a:srgbClr val="000000"/>
                  </a:outerShdw>
                </a:effectLst>
                <a:ea typeface="楷体_GB2312" pitchFamily="49" charset="-122"/>
              </a:rPr>
              <a:t>上。</a:t>
            </a:r>
          </a:p>
          <a:p>
            <a:pPr eaLnBrk="1" hangingPunct="1">
              <a:spcBef>
                <a:spcPct val="10000"/>
              </a:spcBef>
              <a:buClr>
                <a:srgbClr val="990099"/>
              </a:buClr>
              <a:buSzPct val="55000"/>
              <a:defRPr/>
            </a:pPr>
            <a:r>
              <a:rPr lang="en-US" altLang="zh-CN" sz="2800" b="1">
                <a:solidFill>
                  <a:srgbClr val="FF0000"/>
                </a:solidFill>
                <a:effectLst>
                  <a:outerShdw blurRad="38100" dist="38100" dir="2700000" algn="tl">
                    <a:srgbClr val="000000"/>
                  </a:outerShdw>
                </a:effectLst>
                <a:ea typeface="楷体_GB2312" pitchFamily="49" charset="-122"/>
              </a:rPr>
              <a:t>UML</a:t>
            </a:r>
            <a:r>
              <a:rPr lang="zh-CN" altLang="en-US" sz="2800" b="1">
                <a:solidFill>
                  <a:srgbClr val="FF0000"/>
                </a:solidFill>
                <a:effectLst>
                  <a:outerShdw blurRad="38100" dist="38100" dir="2700000" algn="tl">
                    <a:srgbClr val="000000"/>
                  </a:outerShdw>
                </a:effectLst>
                <a:ea typeface="楷体_GB2312" pitchFamily="49" charset="-122"/>
              </a:rPr>
              <a:t>设计建模</a:t>
            </a:r>
            <a:r>
              <a:rPr lang="zh-CN" altLang="en-US" sz="2800" b="1">
                <a:effectLst>
                  <a:outerShdw blurRad="38100" dist="38100" dir="2700000" algn="tl">
                    <a:srgbClr val="000000"/>
                  </a:outerShdw>
                </a:effectLst>
                <a:ea typeface="楷体_GB2312" pitchFamily="49" charset="-122"/>
              </a:rPr>
              <a:t>的着眼点则定位在</a:t>
            </a:r>
            <a:r>
              <a:rPr lang="zh-CN" altLang="en-US" sz="2800" b="1">
                <a:solidFill>
                  <a:srgbClr val="FFFF00"/>
                </a:solidFill>
                <a:effectLst>
                  <a:outerShdw blurRad="38100" dist="38100" dir="2700000" algn="tl">
                    <a:srgbClr val="000000"/>
                  </a:outerShdw>
                </a:effectLst>
                <a:ea typeface="楷体_GB2312" pitchFamily="49" charset="-122"/>
              </a:rPr>
              <a:t>行为模型</a:t>
            </a:r>
            <a:r>
              <a:rPr lang="zh-CN" altLang="en-US" sz="2800" b="1">
                <a:effectLst>
                  <a:outerShdw blurRad="38100" dist="38100" dir="2700000" algn="tl">
                    <a:srgbClr val="000000"/>
                  </a:outerShdw>
                </a:effectLst>
                <a:ea typeface="楷体_GB2312" pitchFamily="49" charset="-122"/>
              </a:rPr>
              <a:t>、</a:t>
            </a:r>
            <a:r>
              <a:rPr lang="zh-CN" altLang="en-US" sz="2800" b="1">
                <a:solidFill>
                  <a:srgbClr val="FFFF00"/>
                </a:solidFill>
                <a:effectLst>
                  <a:outerShdw blurRad="38100" dist="38100" dir="2700000" algn="tl">
                    <a:srgbClr val="000000"/>
                  </a:outerShdw>
                </a:effectLst>
                <a:ea typeface="楷体_GB2312" pitchFamily="49" charset="-122"/>
              </a:rPr>
              <a:t>实现模型</a:t>
            </a:r>
            <a:r>
              <a:rPr lang="zh-CN" altLang="en-US" sz="2800" b="1">
                <a:effectLst>
                  <a:outerShdw blurRad="38100" dist="38100" dir="2700000" algn="tl">
                    <a:srgbClr val="000000"/>
                  </a:outerShdw>
                </a:effectLst>
                <a:ea typeface="楷体_GB2312" pitchFamily="49" charset="-122"/>
              </a:rPr>
              <a:t>和</a:t>
            </a:r>
            <a:r>
              <a:rPr lang="zh-CN" altLang="en-US" sz="2800" b="1">
                <a:solidFill>
                  <a:srgbClr val="FFFF00"/>
                </a:solidFill>
                <a:effectLst>
                  <a:outerShdw blurRad="38100" dist="38100" dir="2700000" algn="tl">
                    <a:srgbClr val="000000"/>
                  </a:outerShdw>
                </a:effectLst>
                <a:ea typeface="楷体_GB2312" pitchFamily="49" charset="-122"/>
              </a:rPr>
              <a:t>环境模型</a:t>
            </a:r>
            <a:r>
              <a:rPr lang="zh-CN" altLang="en-US" sz="2800" b="1">
                <a:effectLst>
                  <a:outerShdw blurRad="38100" dist="38100" dir="2700000" algn="tl">
                    <a:srgbClr val="000000"/>
                  </a:outerShdw>
                </a:effectLst>
                <a:ea typeface="楷体_GB2312" pitchFamily="49" charset="-122"/>
              </a:rPr>
              <a:t>上。</a:t>
            </a:r>
          </a:p>
          <a:p>
            <a:pPr eaLnBrk="1" hangingPunct="1">
              <a:spcBef>
                <a:spcPct val="10000"/>
              </a:spcBef>
              <a:buClr>
                <a:srgbClr val="990099"/>
              </a:buClr>
              <a:buSzPct val="55000"/>
              <a:defRPr/>
            </a:pPr>
            <a:endParaRPr lang="en-US" altLang="zh-CN" sz="2800" b="1">
              <a:effectLst>
                <a:outerShdw blurRad="38100" dist="38100" dir="2700000" algn="tl">
                  <a:srgbClr val="000000"/>
                </a:outerShdw>
              </a:effectLst>
              <a:latin typeface="仿宋_GB2312" pitchFamily="49" charset="-122"/>
              <a:ea typeface="楷体_GB2312" pitchFamily="49" charset="-122"/>
            </a:endParaRPr>
          </a:p>
        </p:txBody>
      </p:sp>
      <p:sp>
        <p:nvSpPr>
          <p:cNvPr id="13316" name="Text Box 3">
            <a:extLst>
              <a:ext uri="{FF2B5EF4-FFF2-40B4-BE49-F238E27FC236}">
                <a16:creationId xmlns:a16="http://schemas.microsoft.com/office/drawing/2014/main" id="{476FA4BB-6079-4679-892A-39B10D78265B}"/>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建模概述</a:t>
            </a:r>
          </a:p>
        </p:txBody>
      </p:sp>
      <p:sp>
        <p:nvSpPr>
          <p:cNvPr id="983045" name="Rectangle 5">
            <a:extLst>
              <a:ext uri="{FF2B5EF4-FFF2-40B4-BE49-F238E27FC236}">
                <a16:creationId xmlns:a16="http://schemas.microsoft.com/office/drawing/2014/main" id="{A47B46E6-68EB-4F99-832D-70BDAA325FC9}"/>
              </a:ext>
            </a:extLst>
          </p:cNvPr>
          <p:cNvSpPr>
            <a:spLocks noChangeArrowheads="1"/>
          </p:cNvSpPr>
          <p:nvPr/>
        </p:nvSpPr>
        <p:spPr bwMode="auto">
          <a:xfrm>
            <a:off x="1060450" y="260350"/>
            <a:ext cx="7543800" cy="1431925"/>
          </a:xfrm>
          <a:prstGeom prst="rect">
            <a:avLst/>
          </a:prstGeom>
          <a:noFill/>
          <a:ln w="9525">
            <a:noFill/>
            <a:miter lim="800000"/>
            <a:headEnd/>
            <a:tailEnd/>
          </a:ln>
          <a:effectLst/>
        </p:spPr>
        <p:txBody>
          <a:bodyPr anchor="ctr"/>
          <a:lstStyle/>
          <a:p>
            <a:pPr eaLnBrk="1" hangingPunct="1">
              <a:defRPr/>
            </a:pPr>
            <a:r>
              <a:rPr lang="en-US" altLang="zh-CN" sz="3600" b="1">
                <a:solidFill>
                  <a:srgbClr val="FF6600"/>
                </a:solidFill>
                <a:effectLst>
                  <a:outerShdw blurRad="38100" dist="38100" dir="2700000" algn="tl">
                    <a:srgbClr val="000000"/>
                  </a:outerShdw>
                </a:effectLst>
                <a:latin typeface="Times New Roman" pitchFamily="18" charset="0"/>
                <a:ea typeface="仿宋_GB2312" pitchFamily="49" charset="-122"/>
              </a:rPr>
              <a:t>UML</a:t>
            </a:r>
            <a:r>
              <a:rPr lang="zh-CN" altLang="en-US" sz="3600" b="1">
                <a:solidFill>
                  <a:srgbClr val="FF6600"/>
                </a:solidFill>
                <a:effectLst>
                  <a:outerShdw blurRad="38100" dist="38100" dir="2700000" algn="tl">
                    <a:srgbClr val="000000"/>
                  </a:outerShdw>
                </a:effectLst>
                <a:latin typeface="Times New Roman" pitchFamily="18" charset="0"/>
                <a:ea typeface="仿宋_GB2312" pitchFamily="49" charset="-122"/>
              </a:rPr>
              <a:t>分析与设计方法流程</a:t>
            </a:r>
          </a:p>
        </p:txBody>
      </p:sp>
    </p:spTree>
  </p:cSld>
  <p:clrMapOvr>
    <a:masterClrMapping/>
  </p:clrMapOvr>
  <p:transition>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4F737215-5024-44DA-AB9D-A665A77C6870}"/>
              </a:ext>
            </a:extLst>
          </p:cNvPr>
          <p:cNvSpPr>
            <a:spLocks noGrp="1"/>
          </p:cNvSpPr>
          <p:nvPr>
            <p:ph type="ftr" sz="quarter" idx="10"/>
          </p:nvPr>
        </p:nvSpPr>
        <p:spPr/>
        <p:txBody>
          <a:bodyPr/>
          <a:lstStyle/>
          <a:p>
            <a:pPr>
              <a:defRPr/>
            </a:pPr>
            <a:r>
              <a:rPr lang="zh-CN" altLang="en-US"/>
              <a:t>个人成果，妥善保存，请勿传播</a:t>
            </a:r>
          </a:p>
        </p:txBody>
      </p:sp>
      <p:sp>
        <p:nvSpPr>
          <p:cNvPr id="91139" name="Rectangle 2">
            <a:extLst>
              <a:ext uri="{FF2B5EF4-FFF2-40B4-BE49-F238E27FC236}">
                <a16:creationId xmlns:a16="http://schemas.microsoft.com/office/drawing/2014/main" id="{78DD0918-B451-42C1-BDA7-56D3178604D0}"/>
              </a:ext>
            </a:extLst>
          </p:cNvPr>
          <p:cNvSpPr>
            <a:spLocks noGrp="1" noChangeArrowheads="1"/>
          </p:cNvSpPr>
          <p:nvPr>
            <p:ph type="body" idx="1"/>
          </p:nvPr>
        </p:nvSpPr>
        <p:spPr>
          <a:xfrm>
            <a:off x="0" y="981075"/>
            <a:ext cx="8947150" cy="1873250"/>
          </a:xfrm>
          <a:noFill/>
          <a:extLst>
            <a:ext uri="{909E8E84-426E-40DD-AFC4-6F175D3DCCD1}">
              <a14:hiddenFill xmlns:a14="http://schemas.microsoft.com/office/drawing/2010/main">
                <a:solidFill>
                  <a:srgbClr val="FFFFFF"/>
                </a:solidFill>
              </a14:hiddenFill>
            </a:ext>
          </a:extLst>
        </p:spPr>
        <p:txBody>
          <a:bodyPr/>
          <a:lstStyle/>
          <a:p>
            <a:pPr algn="ctr" eaLnBrk="1" hangingPunct="1">
              <a:spcBef>
                <a:spcPct val="0"/>
              </a:spcBef>
              <a:buClr>
                <a:srgbClr val="990099"/>
              </a:buClr>
              <a:buFont typeface="Wingdings" panose="05000000000000000000" pitchFamily="2" charset="2"/>
              <a:buNone/>
            </a:pPr>
            <a:r>
              <a:rPr lang="zh-CN" altLang="en-US" sz="3600" b="1"/>
              <a:t>广告管理系统的</a:t>
            </a:r>
            <a:r>
              <a:rPr lang="en-US" altLang="zh-CN" sz="3600" b="1"/>
              <a:t>UML</a:t>
            </a:r>
            <a:r>
              <a:rPr lang="zh-CN" altLang="en-US" sz="3600" b="1"/>
              <a:t>分析与设计</a:t>
            </a:r>
            <a:r>
              <a:rPr lang="zh-CN" altLang="en-US" sz="4000"/>
              <a:t> </a:t>
            </a:r>
          </a:p>
        </p:txBody>
      </p:sp>
      <p:sp>
        <p:nvSpPr>
          <p:cNvPr id="91140" name="Text Box 3">
            <a:extLst>
              <a:ext uri="{FF2B5EF4-FFF2-40B4-BE49-F238E27FC236}">
                <a16:creationId xmlns:a16="http://schemas.microsoft.com/office/drawing/2014/main" id="{434D7D3A-6161-4465-8A29-2505EEC06515}"/>
              </a:ext>
            </a:extLst>
          </p:cNvPr>
          <p:cNvSpPr txBox="1">
            <a:spLocks noChangeArrowheads="1"/>
          </p:cNvSpPr>
          <p:nvPr/>
        </p:nvSpPr>
        <p:spPr bwMode="auto">
          <a:xfrm>
            <a:off x="7364413" y="1635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zh-CN" altLang="en-US" sz="2400" b="1">
                <a:solidFill>
                  <a:srgbClr val="66FF33"/>
                </a:solidFill>
                <a:latin typeface="Times New Roman" panose="02020603050405020304" pitchFamily="18" charset="0"/>
                <a:ea typeface="楷体_GB2312" pitchFamily="49" charset="-122"/>
              </a:rPr>
              <a:t>案例分析</a:t>
            </a:r>
          </a:p>
        </p:txBody>
      </p:sp>
      <p:pic>
        <p:nvPicPr>
          <p:cNvPr id="2" name="图片 1">
            <a:extLst>
              <a:ext uri="{FF2B5EF4-FFF2-40B4-BE49-F238E27FC236}">
                <a16:creationId xmlns:a16="http://schemas.microsoft.com/office/drawing/2014/main" id="{1FBAC142-F1DA-4A10-A69B-D6B3747E31FB}"/>
              </a:ext>
            </a:extLst>
          </p:cNvPr>
          <p:cNvPicPr>
            <a:picLocks noChangeAspect="1"/>
          </p:cNvPicPr>
          <p:nvPr/>
        </p:nvPicPr>
        <p:blipFill>
          <a:blip r:embed="rId2"/>
          <a:stretch>
            <a:fillRect/>
          </a:stretch>
        </p:blipFill>
        <p:spPr>
          <a:xfrm>
            <a:off x="1259632" y="2276872"/>
            <a:ext cx="6974428" cy="4072481"/>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a:extLst>
              <a:ext uri="{FF2B5EF4-FFF2-40B4-BE49-F238E27FC236}">
                <a16:creationId xmlns:a16="http://schemas.microsoft.com/office/drawing/2014/main" id="{3D2FD35B-C437-41D5-B690-C6D0A19D1A77}"/>
              </a:ext>
            </a:extLst>
          </p:cNvPr>
          <p:cNvSpPr>
            <a:spLocks noGrp="1"/>
          </p:cNvSpPr>
          <p:nvPr>
            <p:ph type="ftr" sz="quarter" idx="10"/>
          </p:nvPr>
        </p:nvSpPr>
        <p:spPr/>
        <p:txBody>
          <a:bodyPr/>
          <a:lstStyle/>
          <a:p>
            <a:pPr>
              <a:defRPr/>
            </a:pPr>
            <a:r>
              <a:rPr lang="zh-CN" altLang="en-US"/>
              <a:t>个人成果，妥善保存，请勿传播</a:t>
            </a:r>
          </a:p>
        </p:txBody>
      </p:sp>
      <p:sp>
        <p:nvSpPr>
          <p:cNvPr id="92163" name="Rectangle 2">
            <a:extLst>
              <a:ext uri="{FF2B5EF4-FFF2-40B4-BE49-F238E27FC236}">
                <a16:creationId xmlns:a16="http://schemas.microsoft.com/office/drawing/2014/main" id="{D1EACF57-D4DD-4168-9079-84F6D29AF2D6}"/>
              </a:ext>
            </a:extLst>
          </p:cNvPr>
          <p:cNvSpPr>
            <a:spLocks noGrp="1" noChangeArrowheads="1"/>
          </p:cNvSpPr>
          <p:nvPr>
            <p:ph type="body" idx="1"/>
          </p:nvPr>
        </p:nvSpPr>
        <p:spPr>
          <a:xfrm>
            <a:off x="0" y="981075"/>
            <a:ext cx="8947150" cy="1873250"/>
          </a:xfrm>
          <a:noFill/>
          <a:extLst>
            <a:ext uri="{909E8E84-426E-40DD-AFC4-6F175D3DCCD1}">
              <a14:hiddenFill xmlns:a14="http://schemas.microsoft.com/office/drawing/2010/main">
                <a:solidFill>
                  <a:srgbClr val="FFFFFF"/>
                </a:solidFill>
              </a14:hiddenFill>
            </a:ext>
          </a:extLst>
        </p:spPr>
        <p:txBody>
          <a:bodyPr/>
          <a:lstStyle/>
          <a:p>
            <a:pPr algn="ctr" eaLnBrk="1" hangingPunct="1">
              <a:spcBef>
                <a:spcPct val="0"/>
              </a:spcBef>
              <a:buClr>
                <a:srgbClr val="990099"/>
              </a:buClr>
              <a:buFont typeface="Wingdings" panose="05000000000000000000" pitchFamily="2" charset="2"/>
              <a:buNone/>
            </a:pPr>
            <a:r>
              <a:rPr lang="zh-CN" altLang="en-US" sz="3600" b="1"/>
              <a:t>广告管理系统的</a:t>
            </a:r>
            <a:r>
              <a:rPr lang="en-US" altLang="zh-CN" sz="3600" b="1"/>
              <a:t>UML</a:t>
            </a:r>
            <a:r>
              <a:rPr lang="zh-CN" altLang="en-US" sz="3600" b="1"/>
              <a:t>分析与设计</a:t>
            </a:r>
            <a:r>
              <a:rPr lang="zh-CN" altLang="en-US" sz="4000"/>
              <a:t> </a:t>
            </a:r>
          </a:p>
        </p:txBody>
      </p:sp>
      <p:sp>
        <p:nvSpPr>
          <p:cNvPr id="92164" name="Text Box 3">
            <a:extLst>
              <a:ext uri="{FF2B5EF4-FFF2-40B4-BE49-F238E27FC236}">
                <a16:creationId xmlns:a16="http://schemas.microsoft.com/office/drawing/2014/main" id="{57A3989E-EF7B-4AED-8EDE-47229A66969D}"/>
              </a:ext>
            </a:extLst>
          </p:cNvPr>
          <p:cNvSpPr txBox="1">
            <a:spLocks noChangeArrowheads="1"/>
          </p:cNvSpPr>
          <p:nvPr/>
        </p:nvSpPr>
        <p:spPr bwMode="auto">
          <a:xfrm>
            <a:off x="7364413" y="1635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zh-CN" altLang="en-US" sz="2400" b="1">
                <a:solidFill>
                  <a:srgbClr val="66FF33"/>
                </a:solidFill>
                <a:latin typeface="Times New Roman" panose="02020603050405020304" pitchFamily="18" charset="0"/>
                <a:ea typeface="楷体_GB2312" pitchFamily="49" charset="-122"/>
              </a:rPr>
              <a:t>案例分析</a:t>
            </a:r>
          </a:p>
        </p:txBody>
      </p:sp>
      <p:sp>
        <p:nvSpPr>
          <p:cNvPr id="92166" name="Text Box 6">
            <a:extLst>
              <a:ext uri="{FF2B5EF4-FFF2-40B4-BE49-F238E27FC236}">
                <a16:creationId xmlns:a16="http://schemas.microsoft.com/office/drawing/2014/main" id="{0864E4E2-705C-40F2-8E8E-271203604C65}"/>
              </a:ext>
            </a:extLst>
          </p:cNvPr>
          <p:cNvSpPr txBox="1">
            <a:spLocks noChangeArrowheads="1"/>
          </p:cNvSpPr>
          <p:nvPr/>
        </p:nvSpPr>
        <p:spPr bwMode="auto">
          <a:xfrm>
            <a:off x="8172450" y="1916113"/>
            <a:ext cx="792163"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lnSpc>
                <a:spcPct val="80000"/>
              </a:lnSpc>
              <a:buFont typeface="Wingdings" panose="05000000000000000000" pitchFamily="2" charset="2"/>
              <a:buNone/>
            </a:pPr>
            <a:r>
              <a:rPr lang="zh-CN" altLang="en-US" sz="2400"/>
              <a:t>广告管理系统业务用例框图 </a:t>
            </a:r>
          </a:p>
        </p:txBody>
      </p:sp>
      <p:pic>
        <p:nvPicPr>
          <p:cNvPr id="2" name="图片 1">
            <a:extLst>
              <a:ext uri="{FF2B5EF4-FFF2-40B4-BE49-F238E27FC236}">
                <a16:creationId xmlns:a16="http://schemas.microsoft.com/office/drawing/2014/main" id="{F9DC6DD5-2C2A-485B-827F-A318F044C562}"/>
              </a:ext>
            </a:extLst>
          </p:cNvPr>
          <p:cNvPicPr>
            <a:picLocks noChangeAspect="1"/>
          </p:cNvPicPr>
          <p:nvPr/>
        </p:nvPicPr>
        <p:blipFill>
          <a:blip r:embed="rId2"/>
          <a:stretch>
            <a:fillRect/>
          </a:stretch>
        </p:blipFill>
        <p:spPr>
          <a:xfrm>
            <a:off x="2483768" y="1908018"/>
            <a:ext cx="4272290" cy="480413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B22E066F-15C6-4DC3-99E8-CC382D166570}"/>
              </a:ext>
            </a:extLst>
          </p:cNvPr>
          <p:cNvSpPr>
            <a:spLocks noGrp="1"/>
          </p:cNvSpPr>
          <p:nvPr>
            <p:ph type="ftr" sz="quarter" idx="10"/>
          </p:nvPr>
        </p:nvSpPr>
        <p:spPr/>
        <p:txBody>
          <a:bodyPr/>
          <a:lstStyle/>
          <a:p>
            <a:pPr>
              <a:defRPr/>
            </a:pPr>
            <a:r>
              <a:rPr lang="zh-CN" altLang="en-US"/>
              <a:t>个人成果，妥善保存，请勿传播</a:t>
            </a:r>
          </a:p>
        </p:txBody>
      </p:sp>
      <p:sp>
        <p:nvSpPr>
          <p:cNvPr id="93187" name="Rectangle 2">
            <a:extLst>
              <a:ext uri="{FF2B5EF4-FFF2-40B4-BE49-F238E27FC236}">
                <a16:creationId xmlns:a16="http://schemas.microsoft.com/office/drawing/2014/main" id="{1BC9ADED-0BCC-40C1-876E-A3A54D1FE98B}"/>
              </a:ext>
            </a:extLst>
          </p:cNvPr>
          <p:cNvSpPr>
            <a:spLocks noGrp="1" noChangeArrowheads="1"/>
          </p:cNvSpPr>
          <p:nvPr>
            <p:ph type="body" idx="1"/>
          </p:nvPr>
        </p:nvSpPr>
        <p:spPr>
          <a:xfrm>
            <a:off x="0" y="981075"/>
            <a:ext cx="8947150" cy="1223963"/>
          </a:xfrm>
          <a:noFill/>
          <a:extLst>
            <a:ext uri="{909E8E84-426E-40DD-AFC4-6F175D3DCCD1}">
              <a14:hiddenFill xmlns:a14="http://schemas.microsoft.com/office/drawing/2010/main">
                <a:solidFill>
                  <a:srgbClr val="FFFFFF"/>
                </a:solidFill>
              </a14:hiddenFill>
            </a:ext>
          </a:extLst>
        </p:spPr>
        <p:txBody>
          <a:bodyPr/>
          <a:lstStyle/>
          <a:p>
            <a:pPr algn="ctr" eaLnBrk="1" hangingPunct="1">
              <a:spcBef>
                <a:spcPct val="0"/>
              </a:spcBef>
              <a:buClr>
                <a:srgbClr val="990099"/>
              </a:buClr>
              <a:buFont typeface="Wingdings" panose="05000000000000000000" pitchFamily="2" charset="2"/>
              <a:buNone/>
            </a:pPr>
            <a:r>
              <a:rPr lang="zh-CN" altLang="en-US" sz="3600" b="1"/>
              <a:t>广告管理系统的</a:t>
            </a:r>
            <a:r>
              <a:rPr lang="en-US" altLang="zh-CN" sz="3600" b="1"/>
              <a:t>UML</a:t>
            </a:r>
            <a:r>
              <a:rPr lang="zh-CN" altLang="en-US" sz="3600" b="1"/>
              <a:t>分析与设计</a:t>
            </a:r>
            <a:r>
              <a:rPr lang="zh-CN" altLang="en-US" sz="4000"/>
              <a:t> </a:t>
            </a:r>
          </a:p>
        </p:txBody>
      </p:sp>
      <p:sp>
        <p:nvSpPr>
          <p:cNvPr id="93188" name="Text Box 3">
            <a:extLst>
              <a:ext uri="{FF2B5EF4-FFF2-40B4-BE49-F238E27FC236}">
                <a16:creationId xmlns:a16="http://schemas.microsoft.com/office/drawing/2014/main" id="{CBB0454D-09BD-4BEF-B021-EE09175DDF08}"/>
              </a:ext>
            </a:extLst>
          </p:cNvPr>
          <p:cNvSpPr txBox="1">
            <a:spLocks noChangeArrowheads="1"/>
          </p:cNvSpPr>
          <p:nvPr/>
        </p:nvSpPr>
        <p:spPr bwMode="auto">
          <a:xfrm>
            <a:off x="7364413" y="1635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zh-CN" altLang="en-US" sz="2400" b="1">
                <a:solidFill>
                  <a:srgbClr val="66FF33"/>
                </a:solidFill>
                <a:latin typeface="Times New Roman" panose="02020603050405020304" pitchFamily="18" charset="0"/>
                <a:ea typeface="楷体_GB2312" pitchFamily="49" charset="-122"/>
              </a:rPr>
              <a:t>案例分析</a:t>
            </a:r>
          </a:p>
        </p:txBody>
      </p:sp>
      <p:sp>
        <p:nvSpPr>
          <p:cNvPr id="93189" name="Text Box 6">
            <a:extLst>
              <a:ext uri="{FF2B5EF4-FFF2-40B4-BE49-F238E27FC236}">
                <a16:creationId xmlns:a16="http://schemas.microsoft.com/office/drawing/2014/main" id="{2B47F330-7C63-4A10-BD78-F12082DBF166}"/>
              </a:ext>
            </a:extLst>
          </p:cNvPr>
          <p:cNvSpPr txBox="1">
            <a:spLocks noChangeArrowheads="1"/>
          </p:cNvSpPr>
          <p:nvPr/>
        </p:nvSpPr>
        <p:spPr bwMode="auto">
          <a:xfrm>
            <a:off x="323850" y="2060575"/>
            <a:ext cx="84963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800100" indent="-34290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r>
              <a:rPr lang="zh-CN" altLang="en-US" sz="2000"/>
              <a:t>系统主要有以下四个包：</a:t>
            </a:r>
            <a:endParaRPr lang="en-US" altLang="zh-CN" sz="2000"/>
          </a:p>
          <a:p>
            <a:pPr lvl="1" eaLnBrk="1" hangingPunct="1">
              <a:lnSpc>
                <a:spcPct val="80000"/>
              </a:lnSpc>
              <a:buClr>
                <a:schemeClr val="hlink"/>
              </a:buClr>
              <a:buSzPct val="70000"/>
              <a:buFont typeface="Wingdings" panose="05000000000000000000" pitchFamily="2" charset="2"/>
              <a:buChar char="n"/>
            </a:pPr>
            <a:r>
              <a:rPr lang="zh-CN" altLang="en-US" sz="2000">
                <a:solidFill>
                  <a:srgbClr val="66FF33"/>
                </a:solidFill>
                <a:ea typeface="幼圆" panose="02010509060101010101" pitchFamily="49" charset="-122"/>
              </a:rPr>
              <a:t>用户接口包（Ｕ</a:t>
            </a:r>
            <a:r>
              <a:rPr lang="en-US" altLang="zh-CN" sz="2000">
                <a:solidFill>
                  <a:srgbClr val="66FF33"/>
                </a:solidFill>
                <a:ea typeface="幼圆" panose="02010509060101010101" pitchFamily="49" charset="-122"/>
              </a:rPr>
              <a:t>ser Interface Package</a:t>
            </a:r>
            <a:r>
              <a:rPr lang="zh-CN" altLang="en-US" sz="2000">
                <a:solidFill>
                  <a:srgbClr val="66FF33"/>
                </a:solidFill>
                <a:ea typeface="幼圆" panose="02010509060101010101" pitchFamily="49" charset="-122"/>
              </a:rPr>
              <a:t>）</a:t>
            </a:r>
          </a:p>
          <a:p>
            <a:pPr lvl="1" eaLnBrk="1" hangingPunct="1">
              <a:lnSpc>
                <a:spcPct val="80000"/>
              </a:lnSpc>
              <a:buClr>
                <a:schemeClr val="hlink"/>
              </a:buClr>
              <a:buSzPct val="70000"/>
              <a:buFont typeface="Wingdings" panose="05000000000000000000" pitchFamily="2" charset="2"/>
              <a:buChar char="n"/>
            </a:pPr>
            <a:r>
              <a:rPr lang="zh-CN" altLang="en-US" sz="2000">
                <a:ea typeface="幼圆" panose="02010509060101010101" pitchFamily="49" charset="-122"/>
              </a:rPr>
              <a:t>用户接口包在其他包的顶层次，为系统用户提供访问信息和服务。要注意一点，由于开发工具使用不同，该接口描述也是有区别的。如果采用</a:t>
            </a:r>
            <a:r>
              <a:rPr lang="en-US" altLang="zh-CN" sz="2000">
                <a:ea typeface="幼圆" panose="02010509060101010101" pitchFamily="49" charset="-122"/>
              </a:rPr>
              <a:t>java</a:t>
            </a:r>
            <a:r>
              <a:rPr lang="zh-CN" altLang="en-US" sz="2000">
                <a:ea typeface="幼圆" panose="02010509060101010101" pitchFamily="49" charset="-122"/>
              </a:rPr>
              <a:t>开发，就要以</a:t>
            </a:r>
            <a:r>
              <a:rPr lang="en-US" altLang="zh-CN" sz="2000">
                <a:ea typeface="幼圆" panose="02010509060101010101" pitchFamily="49" charset="-122"/>
              </a:rPr>
              <a:t>java AWT(Abstract  Window Toolkit)</a:t>
            </a:r>
            <a:r>
              <a:rPr lang="zh-CN" altLang="en-US" sz="2000">
                <a:ea typeface="幼圆" panose="02010509060101010101" pitchFamily="49" charset="-122"/>
              </a:rPr>
              <a:t>为基础，如果采取</a:t>
            </a:r>
            <a:r>
              <a:rPr lang="en-US" altLang="zh-CN" sz="2000">
                <a:ea typeface="幼圆" panose="02010509060101010101" pitchFamily="49" charset="-122"/>
              </a:rPr>
              <a:t>Microsoft</a:t>
            </a:r>
            <a:r>
              <a:rPr lang="zh-CN" altLang="en-US" sz="2000">
                <a:ea typeface="幼圆" panose="02010509060101010101" pitchFamily="49" charset="-122"/>
              </a:rPr>
              <a:t>的</a:t>
            </a:r>
            <a:r>
              <a:rPr lang="en-US" altLang="zh-CN" sz="2000">
                <a:ea typeface="幼圆" panose="02010509060101010101" pitchFamily="49" charset="-122"/>
              </a:rPr>
              <a:t>Asp.net</a:t>
            </a:r>
            <a:r>
              <a:rPr lang="zh-CN" altLang="en-US" sz="2000">
                <a:ea typeface="幼圆" panose="02010509060101010101" pitchFamily="49" charset="-122"/>
              </a:rPr>
              <a:t>开发，其基础就是标准化控件组。</a:t>
            </a:r>
          </a:p>
          <a:p>
            <a:pPr lvl="1" eaLnBrk="1" hangingPunct="1">
              <a:lnSpc>
                <a:spcPct val="80000"/>
              </a:lnSpc>
              <a:buClr>
                <a:schemeClr val="hlink"/>
              </a:buClr>
              <a:buSzPct val="70000"/>
              <a:buFont typeface="Wingdings" panose="05000000000000000000" pitchFamily="2" charset="2"/>
              <a:buChar char="n"/>
            </a:pPr>
            <a:r>
              <a:rPr lang="zh-CN" altLang="en-US" sz="2000">
                <a:solidFill>
                  <a:srgbClr val="66FF33"/>
                </a:solidFill>
                <a:ea typeface="幼圆" panose="02010509060101010101" pitchFamily="49" charset="-122"/>
              </a:rPr>
              <a:t>业务逻辑包</a:t>
            </a:r>
            <a:r>
              <a:rPr lang="en-US" altLang="zh-CN" sz="2000">
                <a:solidFill>
                  <a:srgbClr val="66FF33"/>
                </a:solidFill>
                <a:ea typeface="幼圆" panose="02010509060101010101" pitchFamily="49" charset="-122"/>
              </a:rPr>
              <a:t>(Business Rule  Package)</a:t>
            </a:r>
            <a:br>
              <a:rPr lang="en-US" altLang="zh-CN" sz="2000">
                <a:ea typeface="幼圆" panose="02010509060101010101" pitchFamily="49" charset="-122"/>
              </a:rPr>
            </a:br>
            <a:r>
              <a:rPr lang="zh-CN" altLang="en-US" sz="2000">
                <a:ea typeface="幼圆" panose="02010509060101010101" pitchFamily="49" charset="-122"/>
              </a:rPr>
              <a:t>该包是广告管理系统业务的核心实现部分</a:t>
            </a:r>
          </a:p>
          <a:p>
            <a:pPr lvl="1" eaLnBrk="1" hangingPunct="1">
              <a:lnSpc>
                <a:spcPct val="80000"/>
              </a:lnSpc>
              <a:buClr>
                <a:schemeClr val="hlink"/>
              </a:buClr>
              <a:buSzPct val="70000"/>
              <a:buFont typeface="Wingdings" panose="05000000000000000000" pitchFamily="2" charset="2"/>
              <a:buChar char="n"/>
            </a:pPr>
            <a:r>
              <a:rPr lang="zh-CN" altLang="en-US" sz="2000">
                <a:solidFill>
                  <a:srgbClr val="66FF33"/>
                </a:solidFill>
                <a:ea typeface="幼圆" panose="02010509060101010101" pitchFamily="49" charset="-122"/>
              </a:rPr>
              <a:t>数据持久访问包</a:t>
            </a:r>
            <a:r>
              <a:rPr lang="en-US" altLang="zh-CN" sz="2000">
                <a:solidFill>
                  <a:srgbClr val="66FF33"/>
                </a:solidFill>
                <a:ea typeface="幼圆" panose="02010509060101010101" pitchFamily="49" charset="-122"/>
              </a:rPr>
              <a:t>(Data Persistence Package)</a:t>
            </a:r>
            <a:br>
              <a:rPr lang="en-US" altLang="zh-CN" sz="2000">
                <a:ea typeface="幼圆" panose="02010509060101010101" pitchFamily="49" charset="-122"/>
              </a:rPr>
            </a:br>
            <a:r>
              <a:rPr lang="zh-CN" altLang="en-US" sz="2000">
                <a:ea typeface="幼圆" panose="02010509060101010101" pitchFamily="49" charset="-122"/>
              </a:rPr>
              <a:t>该包实现数据的持久化，也就是与数据库交互，实现数据的存取、修改等操作。</a:t>
            </a:r>
          </a:p>
          <a:p>
            <a:pPr lvl="1" eaLnBrk="1" hangingPunct="1">
              <a:lnSpc>
                <a:spcPct val="80000"/>
              </a:lnSpc>
              <a:buClr>
                <a:schemeClr val="hlink"/>
              </a:buClr>
              <a:buSzPct val="70000"/>
              <a:buFont typeface="Wingdings" panose="05000000000000000000" pitchFamily="2" charset="2"/>
              <a:buChar char="n"/>
            </a:pPr>
            <a:r>
              <a:rPr lang="zh-CN" altLang="en-US" sz="2000">
                <a:solidFill>
                  <a:srgbClr val="66FF33"/>
                </a:solidFill>
                <a:ea typeface="幼圆" panose="02010509060101010101" pitchFamily="49" charset="-122"/>
              </a:rPr>
              <a:t>通用工具包（Ｕ</a:t>
            </a:r>
            <a:r>
              <a:rPr lang="en-US" altLang="zh-CN" sz="2000">
                <a:solidFill>
                  <a:srgbClr val="66FF33"/>
                </a:solidFill>
                <a:ea typeface="幼圆" panose="02010509060101010101" pitchFamily="49" charset="-122"/>
              </a:rPr>
              <a:t>til Package</a:t>
            </a:r>
            <a:r>
              <a:rPr lang="zh-CN" altLang="en-US" sz="2000">
                <a:solidFill>
                  <a:srgbClr val="66FF33"/>
                </a:solidFill>
                <a:ea typeface="幼圆" panose="02010509060101010101" pitchFamily="49" charset="-122"/>
              </a:rPr>
              <a:t>）</a:t>
            </a:r>
          </a:p>
          <a:p>
            <a:pPr lvl="1" eaLnBrk="1" hangingPunct="1">
              <a:lnSpc>
                <a:spcPct val="80000"/>
              </a:lnSpc>
              <a:buClr>
                <a:schemeClr val="hlink"/>
              </a:buClr>
              <a:buSzPct val="70000"/>
              <a:buFont typeface="Wingdings" panose="05000000000000000000" pitchFamily="2" charset="2"/>
              <a:buChar char="n"/>
            </a:pPr>
            <a:r>
              <a:rPr lang="zh-CN" altLang="en-US" sz="2000">
                <a:ea typeface="幼圆" panose="02010509060101010101" pitchFamily="49" charset="-122"/>
              </a:rPr>
              <a:t>该包主要包括应用程序安全检查的类，可以为上面三个包提供安全检查，如客户端检查和服务器端业务规则检查等，同时包括一些系统异常检查与抛出处理以及系统日志服务等。</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8F16359C-9726-47AF-A3BC-E0AF9E8F1EB3}"/>
              </a:ext>
            </a:extLst>
          </p:cNvPr>
          <p:cNvSpPr>
            <a:spLocks noGrp="1"/>
          </p:cNvSpPr>
          <p:nvPr>
            <p:ph type="ftr" sz="quarter" idx="10"/>
          </p:nvPr>
        </p:nvSpPr>
        <p:spPr/>
        <p:txBody>
          <a:bodyPr/>
          <a:lstStyle/>
          <a:p>
            <a:pPr>
              <a:defRPr/>
            </a:pPr>
            <a:r>
              <a:rPr lang="zh-CN" altLang="en-US"/>
              <a:t>个人成果，妥善保存，请勿传播</a:t>
            </a:r>
          </a:p>
        </p:txBody>
      </p:sp>
      <p:sp>
        <p:nvSpPr>
          <p:cNvPr id="94211" name="Rectangle 2">
            <a:extLst>
              <a:ext uri="{FF2B5EF4-FFF2-40B4-BE49-F238E27FC236}">
                <a16:creationId xmlns:a16="http://schemas.microsoft.com/office/drawing/2014/main" id="{60BC8B20-D924-471D-AC42-8E252F65D6EF}"/>
              </a:ext>
            </a:extLst>
          </p:cNvPr>
          <p:cNvSpPr>
            <a:spLocks noGrp="1" noChangeArrowheads="1"/>
          </p:cNvSpPr>
          <p:nvPr>
            <p:ph type="body" idx="1"/>
          </p:nvPr>
        </p:nvSpPr>
        <p:spPr>
          <a:xfrm>
            <a:off x="0" y="981075"/>
            <a:ext cx="8947150" cy="1223963"/>
          </a:xfrm>
          <a:noFill/>
          <a:extLst>
            <a:ext uri="{909E8E84-426E-40DD-AFC4-6F175D3DCCD1}">
              <a14:hiddenFill xmlns:a14="http://schemas.microsoft.com/office/drawing/2010/main">
                <a:solidFill>
                  <a:srgbClr val="FFFFFF"/>
                </a:solidFill>
              </a14:hiddenFill>
            </a:ext>
          </a:extLst>
        </p:spPr>
        <p:txBody>
          <a:bodyPr/>
          <a:lstStyle/>
          <a:p>
            <a:pPr algn="ctr" eaLnBrk="1" hangingPunct="1">
              <a:spcBef>
                <a:spcPct val="0"/>
              </a:spcBef>
              <a:buClr>
                <a:srgbClr val="990099"/>
              </a:buClr>
              <a:buFont typeface="Wingdings" panose="05000000000000000000" pitchFamily="2" charset="2"/>
              <a:buNone/>
            </a:pPr>
            <a:r>
              <a:rPr lang="zh-CN" altLang="en-US" sz="3600" b="1"/>
              <a:t>广告管理系统的</a:t>
            </a:r>
            <a:r>
              <a:rPr lang="en-US" altLang="zh-CN" sz="3600" b="1"/>
              <a:t>UML</a:t>
            </a:r>
            <a:r>
              <a:rPr lang="zh-CN" altLang="en-US" sz="3600" b="1"/>
              <a:t>分析与设计</a:t>
            </a:r>
            <a:r>
              <a:rPr lang="zh-CN" altLang="en-US" sz="4000"/>
              <a:t> </a:t>
            </a:r>
          </a:p>
        </p:txBody>
      </p:sp>
      <p:sp>
        <p:nvSpPr>
          <p:cNvPr id="94212" name="Text Box 3">
            <a:extLst>
              <a:ext uri="{FF2B5EF4-FFF2-40B4-BE49-F238E27FC236}">
                <a16:creationId xmlns:a16="http://schemas.microsoft.com/office/drawing/2014/main" id="{DBD928EC-1845-4DC8-B29F-1C0E0138D3DF}"/>
              </a:ext>
            </a:extLst>
          </p:cNvPr>
          <p:cNvSpPr txBox="1">
            <a:spLocks noChangeArrowheads="1"/>
          </p:cNvSpPr>
          <p:nvPr/>
        </p:nvSpPr>
        <p:spPr bwMode="auto">
          <a:xfrm>
            <a:off x="7364413" y="1635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zh-CN" altLang="en-US" sz="2400" b="1">
                <a:solidFill>
                  <a:srgbClr val="66FF33"/>
                </a:solidFill>
                <a:latin typeface="Times New Roman" panose="02020603050405020304" pitchFamily="18" charset="0"/>
                <a:ea typeface="楷体_GB2312" pitchFamily="49" charset="-122"/>
              </a:rPr>
              <a:t>案例分析</a:t>
            </a:r>
          </a:p>
        </p:txBody>
      </p:sp>
      <p:pic>
        <p:nvPicPr>
          <p:cNvPr id="2" name="图片 1">
            <a:extLst>
              <a:ext uri="{FF2B5EF4-FFF2-40B4-BE49-F238E27FC236}">
                <a16:creationId xmlns:a16="http://schemas.microsoft.com/office/drawing/2014/main" id="{254E1F03-8948-4CEB-98C3-CDCAC0D57817}"/>
              </a:ext>
            </a:extLst>
          </p:cNvPr>
          <p:cNvPicPr>
            <a:picLocks noChangeAspect="1"/>
          </p:cNvPicPr>
          <p:nvPr/>
        </p:nvPicPr>
        <p:blipFill>
          <a:blip r:embed="rId2"/>
          <a:stretch>
            <a:fillRect/>
          </a:stretch>
        </p:blipFill>
        <p:spPr>
          <a:xfrm>
            <a:off x="1779790" y="1916832"/>
            <a:ext cx="5584420" cy="4810161"/>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332DA633-340D-4370-83B4-2033EC627AB4}"/>
              </a:ext>
            </a:extLst>
          </p:cNvPr>
          <p:cNvSpPr>
            <a:spLocks noGrp="1"/>
          </p:cNvSpPr>
          <p:nvPr>
            <p:ph type="ftr" sz="quarter" idx="10"/>
          </p:nvPr>
        </p:nvSpPr>
        <p:spPr/>
        <p:txBody>
          <a:bodyPr/>
          <a:lstStyle/>
          <a:p>
            <a:pPr>
              <a:defRPr/>
            </a:pPr>
            <a:r>
              <a:rPr lang="zh-CN" altLang="en-US"/>
              <a:t>个人成果，妥善保存，请勿传播</a:t>
            </a:r>
          </a:p>
        </p:txBody>
      </p:sp>
      <p:sp>
        <p:nvSpPr>
          <p:cNvPr id="95235" name="Rectangle 2">
            <a:extLst>
              <a:ext uri="{FF2B5EF4-FFF2-40B4-BE49-F238E27FC236}">
                <a16:creationId xmlns:a16="http://schemas.microsoft.com/office/drawing/2014/main" id="{6E0C99EF-C9FC-4BB7-B64B-69011C8B21FD}"/>
              </a:ext>
            </a:extLst>
          </p:cNvPr>
          <p:cNvSpPr>
            <a:spLocks noGrp="1" noChangeArrowheads="1"/>
          </p:cNvSpPr>
          <p:nvPr>
            <p:ph type="body" idx="1"/>
          </p:nvPr>
        </p:nvSpPr>
        <p:spPr>
          <a:xfrm>
            <a:off x="0" y="981075"/>
            <a:ext cx="8947150" cy="1223963"/>
          </a:xfrm>
          <a:noFill/>
          <a:extLst>
            <a:ext uri="{909E8E84-426E-40DD-AFC4-6F175D3DCCD1}">
              <a14:hiddenFill xmlns:a14="http://schemas.microsoft.com/office/drawing/2010/main">
                <a:solidFill>
                  <a:srgbClr val="FFFFFF"/>
                </a:solidFill>
              </a14:hiddenFill>
            </a:ext>
          </a:extLst>
        </p:spPr>
        <p:txBody>
          <a:bodyPr/>
          <a:lstStyle/>
          <a:p>
            <a:pPr algn="ctr" eaLnBrk="1" hangingPunct="1">
              <a:spcBef>
                <a:spcPct val="0"/>
              </a:spcBef>
              <a:buClr>
                <a:srgbClr val="990099"/>
              </a:buClr>
              <a:buFont typeface="Wingdings" panose="05000000000000000000" pitchFamily="2" charset="2"/>
              <a:buNone/>
            </a:pPr>
            <a:r>
              <a:rPr lang="zh-CN" altLang="en-US" sz="3600" b="1"/>
              <a:t>广告管理系统的</a:t>
            </a:r>
            <a:r>
              <a:rPr lang="en-US" altLang="zh-CN" sz="3600" b="1"/>
              <a:t>UML</a:t>
            </a:r>
            <a:r>
              <a:rPr lang="zh-CN" altLang="en-US" sz="3600" b="1"/>
              <a:t>分析与设计</a:t>
            </a:r>
            <a:r>
              <a:rPr lang="zh-CN" altLang="en-US" sz="4000"/>
              <a:t> </a:t>
            </a:r>
          </a:p>
        </p:txBody>
      </p:sp>
      <p:sp>
        <p:nvSpPr>
          <p:cNvPr id="95236" name="Text Box 3">
            <a:extLst>
              <a:ext uri="{FF2B5EF4-FFF2-40B4-BE49-F238E27FC236}">
                <a16:creationId xmlns:a16="http://schemas.microsoft.com/office/drawing/2014/main" id="{DE7433A0-519F-4618-912B-9B460B9B8685}"/>
              </a:ext>
            </a:extLst>
          </p:cNvPr>
          <p:cNvSpPr txBox="1">
            <a:spLocks noChangeArrowheads="1"/>
          </p:cNvSpPr>
          <p:nvPr/>
        </p:nvSpPr>
        <p:spPr bwMode="auto">
          <a:xfrm>
            <a:off x="7364413" y="1635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zh-CN" altLang="en-US" sz="2400" b="1">
                <a:solidFill>
                  <a:srgbClr val="66FF33"/>
                </a:solidFill>
                <a:latin typeface="Times New Roman" panose="02020603050405020304" pitchFamily="18" charset="0"/>
                <a:ea typeface="楷体_GB2312" pitchFamily="49" charset="-122"/>
              </a:rPr>
              <a:t>案例分析</a:t>
            </a:r>
          </a:p>
        </p:txBody>
      </p:sp>
      <p:pic>
        <p:nvPicPr>
          <p:cNvPr id="95237" name="Picture 5">
            <a:extLst>
              <a:ext uri="{FF2B5EF4-FFF2-40B4-BE49-F238E27FC236}">
                <a16:creationId xmlns:a16="http://schemas.microsoft.com/office/drawing/2014/main" id="{D51B2E23-54C9-4951-91A0-CA6982117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565400"/>
            <a:ext cx="49053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9075C464-45F7-4936-9D13-73C5B7D8CDA2}"/>
              </a:ext>
            </a:extLst>
          </p:cNvPr>
          <p:cNvSpPr>
            <a:spLocks noGrp="1"/>
          </p:cNvSpPr>
          <p:nvPr>
            <p:ph type="ftr" sz="quarter" idx="10"/>
          </p:nvPr>
        </p:nvSpPr>
        <p:spPr/>
        <p:txBody>
          <a:bodyPr/>
          <a:lstStyle/>
          <a:p>
            <a:pPr>
              <a:defRPr/>
            </a:pPr>
            <a:r>
              <a:rPr lang="zh-CN" altLang="en-US"/>
              <a:t>个人成果，妥善保存，请勿传播</a:t>
            </a:r>
          </a:p>
        </p:txBody>
      </p:sp>
      <p:sp>
        <p:nvSpPr>
          <p:cNvPr id="96259" name="Rectangle 2">
            <a:extLst>
              <a:ext uri="{FF2B5EF4-FFF2-40B4-BE49-F238E27FC236}">
                <a16:creationId xmlns:a16="http://schemas.microsoft.com/office/drawing/2014/main" id="{F0B497AD-0968-470D-899E-8B39F7000C41}"/>
              </a:ext>
            </a:extLst>
          </p:cNvPr>
          <p:cNvSpPr>
            <a:spLocks noGrp="1" noChangeArrowheads="1"/>
          </p:cNvSpPr>
          <p:nvPr>
            <p:ph type="body" idx="1"/>
          </p:nvPr>
        </p:nvSpPr>
        <p:spPr>
          <a:xfrm>
            <a:off x="0" y="981075"/>
            <a:ext cx="8947150" cy="1223963"/>
          </a:xfrm>
          <a:noFill/>
          <a:extLst>
            <a:ext uri="{909E8E84-426E-40DD-AFC4-6F175D3DCCD1}">
              <a14:hiddenFill xmlns:a14="http://schemas.microsoft.com/office/drawing/2010/main">
                <a:solidFill>
                  <a:srgbClr val="FFFFFF"/>
                </a:solidFill>
              </a14:hiddenFill>
            </a:ext>
          </a:extLst>
        </p:spPr>
        <p:txBody>
          <a:bodyPr/>
          <a:lstStyle/>
          <a:p>
            <a:pPr algn="ctr" eaLnBrk="1" hangingPunct="1">
              <a:spcBef>
                <a:spcPct val="0"/>
              </a:spcBef>
              <a:buClr>
                <a:srgbClr val="990099"/>
              </a:buClr>
              <a:buFont typeface="Wingdings" panose="05000000000000000000" pitchFamily="2" charset="2"/>
              <a:buNone/>
            </a:pPr>
            <a:r>
              <a:rPr lang="zh-CN" altLang="en-US" sz="3600" b="1"/>
              <a:t>广告管理系统的</a:t>
            </a:r>
            <a:r>
              <a:rPr lang="en-US" altLang="zh-CN" sz="3600" b="1"/>
              <a:t>UML</a:t>
            </a:r>
            <a:r>
              <a:rPr lang="zh-CN" altLang="en-US" sz="3600" b="1"/>
              <a:t>分析与设计</a:t>
            </a:r>
            <a:r>
              <a:rPr lang="zh-CN" altLang="en-US" sz="4000"/>
              <a:t> </a:t>
            </a:r>
          </a:p>
        </p:txBody>
      </p:sp>
      <p:sp>
        <p:nvSpPr>
          <p:cNvPr id="96260" name="Text Box 3">
            <a:extLst>
              <a:ext uri="{FF2B5EF4-FFF2-40B4-BE49-F238E27FC236}">
                <a16:creationId xmlns:a16="http://schemas.microsoft.com/office/drawing/2014/main" id="{1E61A562-CB78-46C3-955E-36FB6D3E924B}"/>
              </a:ext>
            </a:extLst>
          </p:cNvPr>
          <p:cNvSpPr txBox="1">
            <a:spLocks noChangeArrowheads="1"/>
          </p:cNvSpPr>
          <p:nvPr/>
        </p:nvSpPr>
        <p:spPr bwMode="auto">
          <a:xfrm>
            <a:off x="7364413" y="1635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zh-CN" altLang="en-US" sz="2400" b="1">
                <a:solidFill>
                  <a:srgbClr val="66FF33"/>
                </a:solidFill>
                <a:latin typeface="Times New Roman" panose="02020603050405020304" pitchFamily="18" charset="0"/>
                <a:ea typeface="楷体_GB2312" pitchFamily="49" charset="-122"/>
              </a:rPr>
              <a:t>案例分析</a:t>
            </a:r>
          </a:p>
        </p:txBody>
      </p:sp>
      <p:pic>
        <p:nvPicPr>
          <p:cNvPr id="96261" name="Picture 5">
            <a:extLst>
              <a:ext uri="{FF2B5EF4-FFF2-40B4-BE49-F238E27FC236}">
                <a16:creationId xmlns:a16="http://schemas.microsoft.com/office/drawing/2014/main" id="{15ED74B4-FC18-4818-AF4E-D7746A047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133600"/>
            <a:ext cx="550545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a:extLst>
              <a:ext uri="{FF2B5EF4-FFF2-40B4-BE49-F238E27FC236}">
                <a16:creationId xmlns:a16="http://schemas.microsoft.com/office/drawing/2014/main" id="{3AF4AD8B-D199-45D4-A583-7BEC59676B86}"/>
              </a:ext>
            </a:extLst>
          </p:cNvPr>
          <p:cNvSpPr>
            <a:spLocks noGrp="1"/>
          </p:cNvSpPr>
          <p:nvPr>
            <p:ph type="ftr" sz="quarter" idx="10"/>
          </p:nvPr>
        </p:nvSpPr>
        <p:spPr/>
        <p:txBody>
          <a:bodyPr/>
          <a:lstStyle/>
          <a:p>
            <a:pPr>
              <a:defRPr/>
            </a:pPr>
            <a:r>
              <a:rPr lang="zh-CN" altLang="en-US"/>
              <a:t>个人成果，妥善保存，请勿传播</a:t>
            </a:r>
          </a:p>
        </p:txBody>
      </p:sp>
      <p:sp>
        <p:nvSpPr>
          <p:cNvPr id="97283" name="Rectangle 2">
            <a:extLst>
              <a:ext uri="{FF2B5EF4-FFF2-40B4-BE49-F238E27FC236}">
                <a16:creationId xmlns:a16="http://schemas.microsoft.com/office/drawing/2014/main" id="{9B855D30-0890-4120-ADF7-150F34981F20}"/>
              </a:ext>
            </a:extLst>
          </p:cNvPr>
          <p:cNvSpPr>
            <a:spLocks noGrp="1" noChangeArrowheads="1"/>
          </p:cNvSpPr>
          <p:nvPr>
            <p:ph type="body" idx="1"/>
          </p:nvPr>
        </p:nvSpPr>
        <p:spPr>
          <a:xfrm>
            <a:off x="0" y="981075"/>
            <a:ext cx="8947150" cy="1223963"/>
          </a:xfrm>
          <a:noFill/>
          <a:extLst>
            <a:ext uri="{909E8E84-426E-40DD-AFC4-6F175D3DCCD1}">
              <a14:hiddenFill xmlns:a14="http://schemas.microsoft.com/office/drawing/2010/main">
                <a:solidFill>
                  <a:srgbClr val="FFFFFF"/>
                </a:solidFill>
              </a14:hiddenFill>
            </a:ext>
          </a:extLst>
        </p:spPr>
        <p:txBody>
          <a:bodyPr/>
          <a:lstStyle/>
          <a:p>
            <a:pPr algn="ctr" eaLnBrk="1" hangingPunct="1">
              <a:spcBef>
                <a:spcPct val="0"/>
              </a:spcBef>
              <a:buClr>
                <a:srgbClr val="990099"/>
              </a:buClr>
              <a:buFont typeface="Wingdings" panose="05000000000000000000" pitchFamily="2" charset="2"/>
              <a:buNone/>
            </a:pPr>
            <a:r>
              <a:rPr lang="zh-CN" altLang="en-US" sz="3600" b="1"/>
              <a:t>广告管理系统的</a:t>
            </a:r>
            <a:r>
              <a:rPr lang="en-US" altLang="zh-CN" sz="3600" b="1"/>
              <a:t>UML</a:t>
            </a:r>
            <a:r>
              <a:rPr lang="zh-CN" altLang="en-US" sz="3600" b="1"/>
              <a:t>分析与设计</a:t>
            </a:r>
            <a:r>
              <a:rPr lang="zh-CN" altLang="en-US" sz="4000"/>
              <a:t> </a:t>
            </a:r>
          </a:p>
        </p:txBody>
      </p:sp>
      <p:sp>
        <p:nvSpPr>
          <p:cNvPr id="97284" name="Text Box 3">
            <a:extLst>
              <a:ext uri="{FF2B5EF4-FFF2-40B4-BE49-F238E27FC236}">
                <a16:creationId xmlns:a16="http://schemas.microsoft.com/office/drawing/2014/main" id="{EAA69F1C-F454-40A1-877F-6995242EB235}"/>
              </a:ext>
            </a:extLst>
          </p:cNvPr>
          <p:cNvSpPr txBox="1">
            <a:spLocks noChangeArrowheads="1"/>
          </p:cNvSpPr>
          <p:nvPr/>
        </p:nvSpPr>
        <p:spPr bwMode="auto">
          <a:xfrm>
            <a:off x="7364413" y="163513"/>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zh-CN" altLang="en-US" sz="2400" b="1">
                <a:solidFill>
                  <a:srgbClr val="66FF33"/>
                </a:solidFill>
                <a:latin typeface="Times New Roman" panose="02020603050405020304" pitchFamily="18" charset="0"/>
                <a:ea typeface="楷体_GB2312" pitchFamily="49" charset="-122"/>
              </a:rPr>
              <a:t>案例分析</a:t>
            </a:r>
          </a:p>
        </p:txBody>
      </p:sp>
      <p:pic>
        <p:nvPicPr>
          <p:cNvPr id="97285" name="Picture 5">
            <a:extLst>
              <a:ext uri="{FF2B5EF4-FFF2-40B4-BE49-F238E27FC236}">
                <a16:creationId xmlns:a16="http://schemas.microsoft.com/office/drawing/2014/main" id="{293F0160-B497-41AA-A456-38B59F162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75" y="908050"/>
            <a:ext cx="7915275"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页脚占位符 3">
            <a:extLst>
              <a:ext uri="{FF2B5EF4-FFF2-40B4-BE49-F238E27FC236}">
                <a16:creationId xmlns:a16="http://schemas.microsoft.com/office/drawing/2014/main" id="{E39E4576-4FBC-4516-BC3C-C7A8E42990F0}"/>
              </a:ext>
            </a:extLst>
          </p:cNvPr>
          <p:cNvSpPr>
            <a:spLocks noGrp="1"/>
          </p:cNvSpPr>
          <p:nvPr>
            <p:ph type="ftr" sz="quarter" idx="10"/>
          </p:nvPr>
        </p:nvSpPr>
        <p:spPr/>
        <p:txBody>
          <a:bodyPr/>
          <a:lstStyle/>
          <a:p>
            <a:pPr>
              <a:defRPr/>
            </a:pPr>
            <a:r>
              <a:rPr lang="zh-CN" altLang="en-US"/>
              <a:t>个人成果，妥善保存，请勿传播</a:t>
            </a:r>
          </a:p>
        </p:txBody>
      </p:sp>
      <p:sp>
        <p:nvSpPr>
          <p:cNvPr id="14339" name="Line 2">
            <a:extLst>
              <a:ext uri="{FF2B5EF4-FFF2-40B4-BE49-F238E27FC236}">
                <a16:creationId xmlns:a16="http://schemas.microsoft.com/office/drawing/2014/main" id="{FBA4AA19-0E11-4CD0-B01E-8B7934271B10}"/>
              </a:ext>
            </a:extLst>
          </p:cNvPr>
          <p:cNvSpPr>
            <a:spLocks noChangeShapeType="1"/>
          </p:cNvSpPr>
          <p:nvPr/>
        </p:nvSpPr>
        <p:spPr bwMode="auto">
          <a:xfrm>
            <a:off x="1524000" y="4267200"/>
            <a:ext cx="304800" cy="1295400"/>
          </a:xfrm>
          <a:prstGeom prst="line">
            <a:avLst/>
          </a:prstGeom>
          <a:noFill/>
          <a:ln w="19050" cap="sq">
            <a:solidFill>
              <a:srgbClr val="FF0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14340" name="AutoShape 3">
            <a:extLst>
              <a:ext uri="{FF2B5EF4-FFF2-40B4-BE49-F238E27FC236}">
                <a16:creationId xmlns:a16="http://schemas.microsoft.com/office/drawing/2014/main" id="{F19A1613-B15F-4B8D-9792-1C0DB5FA44CE}"/>
              </a:ext>
            </a:extLst>
          </p:cNvPr>
          <p:cNvCxnSpPr>
            <a:cxnSpLocks noChangeShapeType="1"/>
          </p:cNvCxnSpPr>
          <p:nvPr/>
        </p:nvCxnSpPr>
        <p:spPr bwMode="auto">
          <a:xfrm rot="16200000" flipH="1">
            <a:off x="5476875" y="1495425"/>
            <a:ext cx="819150" cy="1790700"/>
          </a:xfrm>
          <a:prstGeom prst="curvedConnector2">
            <a:avLst/>
          </a:prstGeom>
          <a:noFill/>
          <a:ln w="19050" cap="sq">
            <a:solidFill>
              <a:srgbClr val="FFCC99"/>
            </a:solidFill>
            <a:round/>
            <a:headEnd type="none" w="sm" len="sm"/>
            <a:tailEnd type="triangle" w="med" len="lg"/>
          </a:ln>
          <a:extLst>
            <a:ext uri="{909E8E84-426E-40DD-AFC4-6F175D3DCCD1}">
              <a14:hiddenFill xmlns:a14="http://schemas.microsoft.com/office/drawing/2010/main">
                <a:noFill/>
              </a14:hiddenFill>
            </a:ext>
          </a:extLst>
        </p:spPr>
      </p:cxnSp>
      <p:sp>
        <p:nvSpPr>
          <p:cNvPr id="14341" name="Line 4">
            <a:extLst>
              <a:ext uri="{FF2B5EF4-FFF2-40B4-BE49-F238E27FC236}">
                <a16:creationId xmlns:a16="http://schemas.microsoft.com/office/drawing/2014/main" id="{3618DF7B-0AF6-4546-8632-CFAAB8C01854}"/>
              </a:ext>
            </a:extLst>
          </p:cNvPr>
          <p:cNvSpPr>
            <a:spLocks noChangeShapeType="1"/>
          </p:cNvSpPr>
          <p:nvPr/>
        </p:nvSpPr>
        <p:spPr bwMode="auto">
          <a:xfrm flipH="1" flipV="1">
            <a:off x="2438400" y="3886200"/>
            <a:ext cx="1676400" cy="152400"/>
          </a:xfrm>
          <a:prstGeom prst="line">
            <a:avLst/>
          </a:prstGeom>
          <a:noFill/>
          <a:ln w="19050" cap="sq">
            <a:solidFill>
              <a:srgbClr val="00CC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1781" name="Rectangle 5">
            <a:extLst>
              <a:ext uri="{FF2B5EF4-FFF2-40B4-BE49-F238E27FC236}">
                <a16:creationId xmlns:a16="http://schemas.microsoft.com/office/drawing/2014/main" id="{B395D30F-A782-4E15-B76C-F8EE97085ED4}"/>
              </a:ext>
            </a:extLst>
          </p:cNvPr>
          <p:cNvSpPr>
            <a:spLocks noGrp="1" noChangeArrowheads="1"/>
          </p:cNvSpPr>
          <p:nvPr>
            <p:ph type="title"/>
          </p:nvPr>
        </p:nvSpPr>
        <p:spPr>
          <a:xfrm>
            <a:off x="1009650" y="476250"/>
            <a:ext cx="5867400" cy="609600"/>
          </a:xfrm>
        </p:spPr>
        <p:txBody>
          <a:bodyPr/>
          <a:lstStyle/>
          <a:p>
            <a:pPr eaLnBrk="1" hangingPunct="1">
              <a:defRPr/>
            </a:pPr>
            <a:r>
              <a:rPr lang="en-US" altLang="zh-CN" sz="3600">
                <a:solidFill>
                  <a:srgbClr val="FF6600"/>
                </a:solidFill>
                <a:latin typeface="Times New Roman" pitchFamily="18" charset="0"/>
                <a:ea typeface="仿宋_GB2312" pitchFamily="49" charset="-122"/>
              </a:rPr>
              <a:t>UML</a:t>
            </a:r>
            <a:r>
              <a:rPr lang="zh-CN" altLang="en-US" sz="3600">
                <a:solidFill>
                  <a:srgbClr val="FF6600"/>
                </a:solidFill>
                <a:latin typeface="Times New Roman" pitchFamily="18" charset="0"/>
                <a:ea typeface="仿宋_GB2312" pitchFamily="49" charset="-122"/>
              </a:rPr>
              <a:t>分析与设计方法流程</a:t>
            </a:r>
            <a:endParaRPr lang="zh-CN" altLang="en-US" sz="3600">
              <a:solidFill>
                <a:srgbClr val="FF6600"/>
              </a:solidFill>
              <a:latin typeface="Times New Roman" pitchFamily="18" charset="0"/>
            </a:endParaRPr>
          </a:p>
        </p:txBody>
      </p:sp>
      <p:sp>
        <p:nvSpPr>
          <p:cNvPr id="14343" name="Rectangle 6">
            <a:extLst>
              <a:ext uri="{FF2B5EF4-FFF2-40B4-BE49-F238E27FC236}">
                <a16:creationId xmlns:a16="http://schemas.microsoft.com/office/drawing/2014/main" id="{F2622241-2A5C-4A17-B122-9A90123608CE}"/>
              </a:ext>
            </a:extLst>
          </p:cNvPr>
          <p:cNvSpPr>
            <a:spLocks noChangeArrowheads="1"/>
          </p:cNvSpPr>
          <p:nvPr/>
        </p:nvSpPr>
        <p:spPr bwMode="auto">
          <a:xfrm>
            <a:off x="6781800" y="1524000"/>
            <a:ext cx="1371600" cy="609600"/>
          </a:xfrm>
          <a:prstGeom prst="rect">
            <a:avLst/>
          </a:prstGeom>
          <a:solidFill>
            <a:schemeClr val="tx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tx2"/>
            </a:extrusionClr>
            <a:contourClr>
              <a:schemeClr val="tx2"/>
            </a:contourClr>
          </a:sp3d>
        </p:spPr>
        <p:txBody>
          <a:bodyPr wrap="none" anchor="ctr">
            <a:flatTx/>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结构分析</a:t>
            </a:r>
            <a:endParaRPr kumimoji="1" lang="zh-CN" altLang="en-US" sz="2400">
              <a:solidFill>
                <a:srgbClr val="0000FF"/>
              </a:solidFill>
              <a:latin typeface="Times New Roman" panose="02020603050405020304" pitchFamily="18" charset="0"/>
              <a:ea typeface="宋体" panose="02010600030101010101" pitchFamily="2" charset="-122"/>
            </a:endParaRPr>
          </a:p>
        </p:txBody>
      </p:sp>
      <p:sp>
        <p:nvSpPr>
          <p:cNvPr id="14344" name="Line 7">
            <a:extLst>
              <a:ext uri="{FF2B5EF4-FFF2-40B4-BE49-F238E27FC236}">
                <a16:creationId xmlns:a16="http://schemas.microsoft.com/office/drawing/2014/main" id="{02C7324D-BBFD-409B-8673-AC51C0067500}"/>
              </a:ext>
            </a:extLst>
          </p:cNvPr>
          <p:cNvSpPr>
            <a:spLocks noChangeShapeType="1"/>
          </p:cNvSpPr>
          <p:nvPr/>
        </p:nvSpPr>
        <p:spPr bwMode="auto">
          <a:xfrm>
            <a:off x="7467600" y="2133600"/>
            <a:ext cx="0" cy="381000"/>
          </a:xfrm>
          <a:prstGeom prst="line">
            <a:avLst/>
          </a:prstGeom>
          <a:noFill/>
          <a:ln w="19050" cap="sq">
            <a:solidFill>
              <a:srgbClr val="FFCC99"/>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5" name="Rectangle 8">
            <a:extLst>
              <a:ext uri="{FF2B5EF4-FFF2-40B4-BE49-F238E27FC236}">
                <a16:creationId xmlns:a16="http://schemas.microsoft.com/office/drawing/2014/main" id="{8E6121DF-1E0B-41A1-941C-775BEDA1B7C5}"/>
              </a:ext>
            </a:extLst>
          </p:cNvPr>
          <p:cNvSpPr>
            <a:spLocks noChangeArrowheads="1"/>
          </p:cNvSpPr>
          <p:nvPr/>
        </p:nvSpPr>
        <p:spPr bwMode="auto">
          <a:xfrm>
            <a:off x="6781800" y="2667000"/>
            <a:ext cx="1371600" cy="609600"/>
          </a:xfrm>
          <a:prstGeom prst="rect">
            <a:avLst/>
          </a:prstGeom>
          <a:solidFill>
            <a:schemeClr val="tx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tx2"/>
            </a:extrusionClr>
            <a:contourClr>
              <a:schemeClr val="tx2"/>
            </a:contourClr>
          </a:sp3d>
        </p:spPr>
        <p:txBody>
          <a:bodyPr wrap="none" anchor="ctr">
            <a:flatTx/>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结构设计</a:t>
            </a:r>
            <a:endParaRPr kumimoji="1" lang="zh-CN" altLang="en-US" sz="2400">
              <a:solidFill>
                <a:srgbClr val="0000FF"/>
              </a:solidFill>
              <a:latin typeface="Times New Roman" panose="02020603050405020304" pitchFamily="18" charset="0"/>
              <a:ea typeface="宋体" panose="02010600030101010101" pitchFamily="2" charset="-122"/>
            </a:endParaRPr>
          </a:p>
        </p:txBody>
      </p:sp>
      <p:sp>
        <p:nvSpPr>
          <p:cNvPr id="14346" name="Line 9">
            <a:extLst>
              <a:ext uri="{FF2B5EF4-FFF2-40B4-BE49-F238E27FC236}">
                <a16:creationId xmlns:a16="http://schemas.microsoft.com/office/drawing/2014/main" id="{B26BADEE-4BCD-4AFD-9E77-886D4B5FE523}"/>
              </a:ext>
            </a:extLst>
          </p:cNvPr>
          <p:cNvSpPr>
            <a:spLocks noChangeShapeType="1"/>
          </p:cNvSpPr>
          <p:nvPr/>
        </p:nvSpPr>
        <p:spPr bwMode="auto">
          <a:xfrm>
            <a:off x="7467600" y="3276600"/>
            <a:ext cx="0" cy="381000"/>
          </a:xfrm>
          <a:prstGeom prst="line">
            <a:avLst/>
          </a:prstGeom>
          <a:noFill/>
          <a:ln w="19050" cap="sq">
            <a:solidFill>
              <a:srgbClr val="FFCC99"/>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7" name="Rectangle 10">
            <a:extLst>
              <a:ext uri="{FF2B5EF4-FFF2-40B4-BE49-F238E27FC236}">
                <a16:creationId xmlns:a16="http://schemas.microsoft.com/office/drawing/2014/main" id="{AB0E9D9B-1142-46CB-B34E-6348D7FBEC0B}"/>
              </a:ext>
            </a:extLst>
          </p:cNvPr>
          <p:cNvSpPr>
            <a:spLocks noChangeArrowheads="1"/>
          </p:cNvSpPr>
          <p:nvPr/>
        </p:nvSpPr>
        <p:spPr bwMode="auto">
          <a:xfrm>
            <a:off x="6781800" y="3810000"/>
            <a:ext cx="1371600" cy="609600"/>
          </a:xfrm>
          <a:prstGeom prst="rect">
            <a:avLst/>
          </a:prstGeom>
          <a:solidFill>
            <a:schemeClr val="tx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tx2"/>
            </a:extrusionClr>
            <a:contourClr>
              <a:schemeClr val="tx2"/>
            </a:contourClr>
          </a:sp3d>
        </p:spPr>
        <p:txBody>
          <a:bodyPr wrap="none" anchor="ctr">
            <a:flatTx/>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流程描述</a:t>
            </a:r>
            <a:endParaRPr kumimoji="1" lang="zh-CN" altLang="en-US" sz="2400">
              <a:solidFill>
                <a:srgbClr val="0000FF"/>
              </a:solidFill>
              <a:latin typeface="Times New Roman" panose="02020603050405020304" pitchFamily="18" charset="0"/>
              <a:ea typeface="宋体" panose="02010600030101010101" pitchFamily="2" charset="-122"/>
            </a:endParaRPr>
          </a:p>
        </p:txBody>
      </p:sp>
      <p:sp>
        <p:nvSpPr>
          <p:cNvPr id="14348" name="Line 11">
            <a:extLst>
              <a:ext uri="{FF2B5EF4-FFF2-40B4-BE49-F238E27FC236}">
                <a16:creationId xmlns:a16="http://schemas.microsoft.com/office/drawing/2014/main" id="{BADE7DF1-009C-44EC-B7E8-940F9B3766BB}"/>
              </a:ext>
            </a:extLst>
          </p:cNvPr>
          <p:cNvSpPr>
            <a:spLocks noChangeShapeType="1"/>
          </p:cNvSpPr>
          <p:nvPr/>
        </p:nvSpPr>
        <p:spPr bwMode="auto">
          <a:xfrm>
            <a:off x="7467600" y="4419600"/>
            <a:ext cx="0" cy="381000"/>
          </a:xfrm>
          <a:prstGeom prst="line">
            <a:avLst/>
          </a:prstGeom>
          <a:noFill/>
          <a:ln w="19050" cap="sq">
            <a:solidFill>
              <a:srgbClr val="FFCC99"/>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9" name="Rectangle 12">
            <a:extLst>
              <a:ext uri="{FF2B5EF4-FFF2-40B4-BE49-F238E27FC236}">
                <a16:creationId xmlns:a16="http://schemas.microsoft.com/office/drawing/2014/main" id="{F7A48ADE-C165-4E28-940B-A5380CF0E99D}"/>
              </a:ext>
            </a:extLst>
          </p:cNvPr>
          <p:cNvSpPr>
            <a:spLocks noChangeArrowheads="1"/>
          </p:cNvSpPr>
          <p:nvPr/>
        </p:nvSpPr>
        <p:spPr bwMode="auto">
          <a:xfrm>
            <a:off x="6781800" y="4953000"/>
            <a:ext cx="1371600" cy="609600"/>
          </a:xfrm>
          <a:prstGeom prst="rect">
            <a:avLst/>
          </a:prstGeom>
          <a:solidFill>
            <a:schemeClr val="tx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tx2"/>
            </a:extrusionClr>
            <a:contourClr>
              <a:schemeClr val="tx2"/>
            </a:contourClr>
          </a:sp3d>
        </p:spPr>
        <p:txBody>
          <a:bodyPr wrap="none" anchor="ctr">
            <a:flatTx/>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分布描述</a:t>
            </a:r>
            <a:endParaRPr kumimoji="1" lang="zh-CN" altLang="en-US" sz="2400">
              <a:solidFill>
                <a:srgbClr val="0000FF"/>
              </a:solidFill>
              <a:latin typeface="Times New Roman" panose="02020603050405020304" pitchFamily="18" charset="0"/>
              <a:ea typeface="宋体" panose="02010600030101010101" pitchFamily="2" charset="-122"/>
            </a:endParaRPr>
          </a:p>
        </p:txBody>
      </p:sp>
      <p:sp>
        <p:nvSpPr>
          <p:cNvPr id="14350" name="Rectangle 13">
            <a:extLst>
              <a:ext uri="{FF2B5EF4-FFF2-40B4-BE49-F238E27FC236}">
                <a16:creationId xmlns:a16="http://schemas.microsoft.com/office/drawing/2014/main" id="{3348042A-A34C-419F-9CA5-1515180286FD}"/>
              </a:ext>
            </a:extLst>
          </p:cNvPr>
          <p:cNvSpPr>
            <a:spLocks noChangeArrowheads="1"/>
          </p:cNvSpPr>
          <p:nvPr/>
        </p:nvSpPr>
        <p:spPr bwMode="auto">
          <a:xfrm>
            <a:off x="3886200" y="1524000"/>
            <a:ext cx="2209800" cy="609600"/>
          </a:xfrm>
          <a:prstGeom prst="rect">
            <a:avLst/>
          </a:prstGeom>
          <a:solidFill>
            <a:schemeClr val="accent1"/>
          </a:solidFill>
          <a:ln w="19050" cap="sq">
            <a:solidFill>
              <a:schemeClr val="bg2"/>
            </a:solidFill>
            <a:miter lim="800000"/>
            <a:headEnd type="none" w="sm" len="sm"/>
            <a:tailEnd type="none" w="sm" len="sm"/>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使用用例分析</a:t>
            </a:r>
            <a:endParaRPr kumimoji="1" lang="zh-CN" altLang="en-US" sz="2400">
              <a:solidFill>
                <a:srgbClr val="0000FF"/>
              </a:solidFill>
              <a:latin typeface="Times New Roman" panose="02020603050405020304" pitchFamily="18" charset="0"/>
              <a:ea typeface="宋体" panose="02010600030101010101" pitchFamily="2" charset="-122"/>
            </a:endParaRPr>
          </a:p>
        </p:txBody>
      </p:sp>
      <p:sp>
        <p:nvSpPr>
          <p:cNvPr id="14351" name="Line 14">
            <a:extLst>
              <a:ext uri="{FF2B5EF4-FFF2-40B4-BE49-F238E27FC236}">
                <a16:creationId xmlns:a16="http://schemas.microsoft.com/office/drawing/2014/main" id="{60D29B88-0241-43A6-B027-5A70C44F6AF5}"/>
              </a:ext>
            </a:extLst>
          </p:cNvPr>
          <p:cNvSpPr>
            <a:spLocks noChangeShapeType="1"/>
          </p:cNvSpPr>
          <p:nvPr/>
        </p:nvSpPr>
        <p:spPr bwMode="auto">
          <a:xfrm>
            <a:off x="5943600" y="1524000"/>
            <a:ext cx="0" cy="60960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2" name="Line 15">
            <a:extLst>
              <a:ext uri="{FF2B5EF4-FFF2-40B4-BE49-F238E27FC236}">
                <a16:creationId xmlns:a16="http://schemas.microsoft.com/office/drawing/2014/main" id="{47756918-042C-4D14-B38D-AE8338CC13B5}"/>
              </a:ext>
            </a:extLst>
          </p:cNvPr>
          <p:cNvSpPr>
            <a:spLocks noChangeShapeType="1"/>
          </p:cNvSpPr>
          <p:nvPr/>
        </p:nvSpPr>
        <p:spPr bwMode="auto">
          <a:xfrm>
            <a:off x="4038600" y="1524000"/>
            <a:ext cx="0" cy="60960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3" name="Line 16">
            <a:extLst>
              <a:ext uri="{FF2B5EF4-FFF2-40B4-BE49-F238E27FC236}">
                <a16:creationId xmlns:a16="http://schemas.microsoft.com/office/drawing/2014/main" id="{529E6246-6E59-448B-B313-2DAEFE348322}"/>
              </a:ext>
            </a:extLst>
          </p:cNvPr>
          <p:cNvSpPr>
            <a:spLocks noChangeShapeType="1"/>
          </p:cNvSpPr>
          <p:nvPr/>
        </p:nvSpPr>
        <p:spPr bwMode="auto">
          <a:xfrm flipH="1">
            <a:off x="6096000" y="1752600"/>
            <a:ext cx="685800" cy="0"/>
          </a:xfrm>
          <a:prstGeom prst="line">
            <a:avLst/>
          </a:prstGeom>
          <a:noFill/>
          <a:ln w="19050" cap="sq">
            <a:solidFill>
              <a:srgbClr val="FFCC99"/>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4" name="Rectangle 17">
            <a:extLst>
              <a:ext uri="{FF2B5EF4-FFF2-40B4-BE49-F238E27FC236}">
                <a16:creationId xmlns:a16="http://schemas.microsoft.com/office/drawing/2014/main" id="{1A0E8ADC-DA6D-48DE-A804-866C95EFE301}"/>
              </a:ext>
            </a:extLst>
          </p:cNvPr>
          <p:cNvSpPr>
            <a:spLocks noChangeArrowheads="1"/>
          </p:cNvSpPr>
          <p:nvPr/>
        </p:nvSpPr>
        <p:spPr bwMode="auto">
          <a:xfrm>
            <a:off x="3352800" y="2590800"/>
            <a:ext cx="1905000" cy="609600"/>
          </a:xfrm>
          <a:prstGeom prst="rect">
            <a:avLst/>
          </a:prstGeom>
          <a:solidFill>
            <a:schemeClr val="accent1"/>
          </a:solidFill>
          <a:ln w="19050" cap="sq">
            <a:solidFill>
              <a:schemeClr val="bg2"/>
            </a:solidFill>
            <a:miter lim="800000"/>
            <a:headEnd type="none" w="sm" len="sm"/>
            <a:tailEnd type="none" w="sm" len="sm"/>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子系统设计</a:t>
            </a:r>
            <a:endParaRPr kumimoji="1" lang="zh-CN" altLang="en-US" sz="2400">
              <a:solidFill>
                <a:srgbClr val="0000FF"/>
              </a:solidFill>
              <a:latin typeface="Times New Roman" panose="02020603050405020304" pitchFamily="18" charset="0"/>
              <a:ea typeface="宋体" panose="02010600030101010101" pitchFamily="2" charset="-122"/>
            </a:endParaRPr>
          </a:p>
        </p:txBody>
      </p:sp>
      <p:sp>
        <p:nvSpPr>
          <p:cNvPr id="14355" name="Line 18">
            <a:extLst>
              <a:ext uri="{FF2B5EF4-FFF2-40B4-BE49-F238E27FC236}">
                <a16:creationId xmlns:a16="http://schemas.microsoft.com/office/drawing/2014/main" id="{29FE0B41-32B0-460F-A8A3-DC0740A0BC2F}"/>
              </a:ext>
            </a:extLst>
          </p:cNvPr>
          <p:cNvSpPr>
            <a:spLocks noChangeShapeType="1"/>
          </p:cNvSpPr>
          <p:nvPr/>
        </p:nvSpPr>
        <p:spPr bwMode="auto">
          <a:xfrm>
            <a:off x="5105400" y="2590800"/>
            <a:ext cx="0" cy="60960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6" name="Line 19">
            <a:extLst>
              <a:ext uri="{FF2B5EF4-FFF2-40B4-BE49-F238E27FC236}">
                <a16:creationId xmlns:a16="http://schemas.microsoft.com/office/drawing/2014/main" id="{56E40FD7-7DEC-4342-8347-071501023585}"/>
              </a:ext>
            </a:extLst>
          </p:cNvPr>
          <p:cNvSpPr>
            <a:spLocks noChangeShapeType="1"/>
          </p:cNvSpPr>
          <p:nvPr/>
        </p:nvSpPr>
        <p:spPr bwMode="auto">
          <a:xfrm>
            <a:off x="3505200" y="2590800"/>
            <a:ext cx="0" cy="60960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7" name="Line 20">
            <a:extLst>
              <a:ext uri="{FF2B5EF4-FFF2-40B4-BE49-F238E27FC236}">
                <a16:creationId xmlns:a16="http://schemas.microsoft.com/office/drawing/2014/main" id="{E9A0CE31-3158-467A-9CD7-3D429D0BA88F}"/>
              </a:ext>
            </a:extLst>
          </p:cNvPr>
          <p:cNvSpPr>
            <a:spLocks noChangeShapeType="1"/>
          </p:cNvSpPr>
          <p:nvPr/>
        </p:nvSpPr>
        <p:spPr bwMode="auto">
          <a:xfrm>
            <a:off x="4876800" y="3200400"/>
            <a:ext cx="0" cy="457200"/>
          </a:xfrm>
          <a:prstGeom prst="line">
            <a:avLst/>
          </a:prstGeom>
          <a:noFill/>
          <a:ln w="19050" cap="sq">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8" name="Rectangle 21">
            <a:extLst>
              <a:ext uri="{FF2B5EF4-FFF2-40B4-BE49-F238E27FC236}">
                <a16:creationId xmlns:a16="http://schemas.microsoft.com/office/drawing/2014/main" id="{2FA72DCB-4D61-4F9F-8D7D-C6BC143423D9}"/>
              </a:ext>
            </a:extLst>
          </p:cNvPr>
          <p:cNvSpPr>
            <a:spLocks noChangeArrowheads="1"/>
          </p:cNvSpPr>
          <p:nvPr/>
        </p:nvSpPr>
        <p:spPr bwMode="auto">
          <a:xfrm>
            <a:off x="1828800" y="2590800"/>
            <a:ext cx="1219200" cy="609600"/>
          </a:xfrm>
          <a:prstGeom prst="rect">
            <a:avLst/>
          </a:prstGeom>
          <a:solidFill>
            <a:schemeClr val="accent1"/>
          </a:solidFill>
          <a:ln w="19050" cap="sq">
            <a:solidFill>
              <a:schemeClr val="bg2"/>
            </a:solidFill>
            <a:miter lim="800000"/>
            <a:headEnd type="none" w="sm" len="sm"/>
            <a:tailEnd type="none" w="sm" len="sm"/>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dirty="0">
                <a:solidFill>
                  <a:srgbClr val="0000FF"/>
                </a:solidFill>
                <a:latin typeface="Times New Roman" panose="02020603050405020304" pitchFamily="18" charset="0"/>
                <a:ea typeface="仿宋_GB2312" panose="02010609030101010101" pitchFamily="49" charset="-122"/>
              </a:rPr>
              <a:t>类设计</a:t>
            </a:r>
            <a:endParaRPr kumimoji="1" lang="zh-CN" altLang="en-US" sz="2400" dirty="0">
              <a:solidFill>
                <a:srgbClr val="0000FF"/>
              </a:solidFill>
              <a:latin typeface="Times New Roman" panose="02020603050405020304" pitchFamily="18" charset="0"/>
              <a:ea typeface="宋体" panose="02010600030101010101" pitchFamily="2" charset="-122"/>
            </a:endParaRPr>
          </a:p>
        </p:txBody>
      </p:sp>
      <p:sp>
        <p:nvSpPr>
          <p:cNvPr id="14359" name="Line 22">
            <a:extLst>
              <a:ext uri="{FF2B5EF4-FFF2-40B4-BE49-F238E27FC236}">
                <a16:creationId xmlns:a16="http://schemas.microsoft.com/office/drawing/2014/main" id="{E734CA22-0EA1-4235-8EA6-36481D6CB62C}"/>
              </a:ext>
            </a:extLst>
          </p:cNvPr>
          <p:cNvSpPr>
            <a:spLocks noChangeShapeType="1"/>
          </p:cNvSpPr>
          <p:nvPr/>
        </p:nvSpPr>
        <p:spPr bwMode="auto">
          <a:xfrm>
            <a:off x="2895600" y="2590800"/>
            <a:ext cx="0" cy="60960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0" name="Line 23">
            <a:extLst>
              <a:ext uri="{FF2B5EF4-FFF2-40B4-BE49-F238E27FC236}">
                <a16:creationId xmlns:a16="http://schemas.microsoft.com/office/drawing/2014/main" id="{673A238E-5BDB-4BBF-B0CB-D1014EECB5DF}"/>
              </a:ext>
            </a:extLst>
          </p:cNvPr>
          <p:cNvSpPr>
            <a:spLocks noChangeShapeType="1"/>
          </p:cNvSpPr>
          <p:nvPr/>
        </p:nvSpPr>
        <p:spPr bwMode="auto">
          <a:xfrm>
            <a:off x="1981200" y="2590800"/>
            <a:ext cx="0" cy="60960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1" name="Rectangle 24">
            <a:extLst>
              <a:ext uri="{FF2B5EF4-FFF2-40B4-BE49-F238E27FC236}">
                <a16:creationId xmlns:a16="http://schemas.microsoft.com/office/drawing/2014/main" id="{1F04AF77-8466-49CB-BE4E-78F65C8C4B58}"/>
              </a:ext>
            </a:extLst>
          </p:cNvPr>
          <p:cNvSpPr>
            <a:spLocks noChangeArrowheads="1"/>
          </p:cNvSpPr>
          <p:nvPr/>
        </p:nvSpPr>
        <p:spPr bwMode="auto">
          <a:xfrm>
            <a:off x="4038600" y="3657600"/>
            <a:ext cx="2209800" cy="609600"/>
          </a:xfrm>
          <a:prstGeom prst="rect">
            <a:avLst/>
          </a:prstGeom>
          <a:solidFill>
            <a:schemeClr val="accent1"/>
          </a:solidFill>
          <a:ln w="19050" cap="sq">
            <a:solidFill>
              <a:schemeClr val="bg2"/>
            </a:solidFill>
            <a:miter lim="800000"/>
            <a:headEnd type="none" w="sm" len="sm"/>
            <a:tailEnd type="none" w="sm" len="sm"/>
          </a:ln>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使用用例设计</a:t>
            </a:r>
            <a:endParaRPr kumimoji="1" lang="zh-CN" altLang="en-US" sz="2400">
              <a:solidFill>
                <a:srgbClr val="0000FF"/>
              </a:solidFill>
              <a:latin typeface="Times New Roman" panose="02020603050405020304" pitchFamily="18" charset="0"/>
              <a:ea typeface="宋体" panose="02010600030101010101" pitchFamily="2" charset="-122"/>
            </a:endParaRPr>
          </a:p>
        </p:txBody>
      </p:sp>
      <p:sp>
        <p:nvSpPr>
          <p:cNvPr id="14362" name="Line 25">
            <a:extLst>
              <a:ext uri="{FF2B5EF4-FFF2-40B4-BE49-F238E27FC236}">
                <a16:creationId xmlns:a16="http://schemas.microsoft.com/office/drawing/2014/main" id="{2E2A241A-F3F4-4C28-A2C2-81485C115177}"/>
              </a:ext>
            </a:extLst>
          </p:cNvPr>
          <p:cNvSpPr>
            <a:spLocks noChangeShapeType="1"/>
          </p:cNvSpPr>
          <p:nvPr/>
        </p:nvSpPr>
        <p:spPr bwMode="auto">
          <a:xfrm>
            <a:off x="6096000" y="3657600"/>
            <a:ext cx="0" cy="60960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3" name="Line 26">
            <a:extLst>
              <a:ext uri="{FF2B5EF4-FFF2-40B4-BE49-F238E27FC236}">
                <a16:creationId xmlns:a16="http://schemas.microsoft.com/office/drawing/2014/main" id="{E44A7399-0655-469E-9505-BBFD577763B7}"/>
              </a:ext>
            </a:extLst>
          </p:cNvPr>
          <p:cNvSpPr>
            <a:spLocks noChangeShapeType="1"/>
          </p:cNvSpPr>
          <p:nvPr/>
        </p:nvSpPr>
        <p:spPr bwMode="auto">
          <a:xfrm>
            <a:off x="4191000" y="3657600"/>
            <a:ext cx="0" cy="609600"/>
          </a:xfrm>
          <a:prstGeom prst="line">
            <a:avLst/>
          </a:prstGeom>
          <a:noFill/>
          <a:ln w="1905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4" name="Line 27">
            <a:extLst>
              <a:ext uri="{FF2B5EF4-FFF2-40B4-BE49-F238E27FC236}">
                <a16:creationId xmlns:a16="http://schemas.microsoft.com/office/drawing/2014/main" id="{517E87D8-1744-454F-BFF5-B5F3F7014E3F}"/>
              </a:ext>
            </a:extLst>
          </p:cNvPr>
          <p:cNvSpPr>
            <a:spLocks noChangeShapeType="1"/>
          </p:cNvSpPr>
          <p:nvPr/>
        </p:nvSpPr>
        <p:spPr bwMode="auto">
          <a:xfrm>
            <a:off x="2895600" y="3200400"/>
            <a:ext cx="1143000" cy="457200"/>
          </a:xfrm>
          <a:prstGeom prst="line">
            <a:avLst/>
          </a:prstGeom>
          <a:noFill/>
          <a:ln w="19050" cap="sq">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5" name="AutoShape 28">
            <a:extLst>
              <a:ext uri="{FF2B5EF4-FFF2-40B4-BE49-F238E27FC236}">
                <a16:creationId xmlns:a16="http://schemas.microsoft.com/office/drawing/2014/main" id="{B0EB46CF-985A-4B52-9041-2A49F1C527F5}"/>
              </a:ext>
            </a:extLst>
          </p:cNvPr>
          <p:cNvSpPr>
            <a:spLocks noChangeArrowheads="1"/>
          </p:cNvSpPr>
          <p:nvPr/>
        </p:nvSpPr>
        <p:spPr bwMode="auto">
          <a:xfrm>
            <a:off x="685800" y="3505200"/>
            <a:ext cx="1676400" cy="762000"/>
          </a:xfrm>
          <a:prstGeom prst="can">
            <a:avLst>
              <a:gd name="adj" fmla="val 25000"/>
            </a:avLst>
          </a:prstGeom>
          <a:gradFill rotWithShape="0">
            <a:gsLst>
              <a:gs pos="0">
                <a:srgbClr val="767676"/>
              </a:gs>
              <a:gs pos="50000">
                <a:srgbClr val="FFFFFF"/>
              </a:gs>
              <a:gs pos="100000">
                <a:srgbClr val="767676"/>
              </a:gs>
            </a:gsLst>
            <a:lin ang="0" scaled="1"/>
          </a:gradFill>
          <a:ln w="12700" cap="sq">
            <a:solidFill>
              <a:schemeClr val="bg2"/>
            </a:solidFill>
            <a:round/>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数据库设计</a:t>
            </a:r>
            <a:endParaRPr kumimoji="1" lang="zh-CN" altLang="en-US" sz="2400">
              <a:solidFill>
                <a:srgbClr val="0000FF"/>
              </a:solidFill>
              <a:latin typeface="Times New Roman" panose="02020603050405020304" pitchFamily="18" charset="0"/>
              <a:ea typeface="宋体" panose="02010600030101010101" pitchFamily="2" charset="-122"/>
            </a:endParaRPr>
          </a:p>
        </p:txBody>
      </p:sp>
      <p:sp>
        <p:nvSpPr>
          <p:cNvPr id="14366" name="Oval 29">
            <a:extLst>
              <a:ext uri="{FF2B5EF4-FFF2-40B4-BE49-F238E27FC236}">
                <a16:creationId xmlns:a16="http://schemas.microsoft.com/office/drawing/2014/main" id="{49B421CB-68FA-4C8F-BAF3-C82E14C42521}"/>
              </a:ext>
            </a:extLst>
          </p:cNvPr>
          <p:cNvSpPr>
            <a:spLocks noChangeArrowheads="1"/>
          </p:cNvSpPr>
          <p:nvPr/>
        </p:nvSpPr>
        <p:spPr bwMode="auto">
          <a:xfrm>
            <a:off x="2667000" y="4648200"/>
            <a:ext cx="1676400" cy="609600"/>
          </a:xfrm>
          <a:prstGeom prst="ellipse">
            <a:avLst/>
          </a:prstGeom>
          <a:gradFill rotWithShape="0">
            <a:gsLst>
              <a:gs pos="0">
                <a:srgbClr val="FFFFFF"/>
              </a:gs>
              <a:gs pos="100000">
                <a:srgbClr val="767676"/>
              </a:gs>
            </a:gsLst>
            <a:lin ang="2700000" scaled="1"/>
          </a:gradFill>
          <a:ln w="19050" cap="sq">
            <a:solidFill>
              <a:schemeClr val="bg2"/>
            </a:solidFill>
            <a:round/>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结构评审</a:t>
            </a:r>
            <a:endParaRPr kumimoji="1" lang="zh-CN" altLang="en-US" sz="2400">
              <a:solidFill>
                <a:srgbClr val="0000FF"/>
              </a:solidFill>
              <a:latin typeface="Times New Roman" panose="02020603050405020304" pitchFamily="18" charset="0"/>
              <a:ea typeface="宋体" panose="02010600030101010101" pitchFamily="2" charset="-122"/>
            </a:endParaRPr>
          </a:p>
        </p:txBody>
      </p:sp>
      <p:sp>
        <p:nvSpPr>
          <p:cNvPr id="14367" name="Line 30">
            <a:extLst>
              <a:ext uri="{FF2B5EF4-FFF2-40B4-BE49-F238E27FC236}">
                <a16:creationId xmlns:a16="http://schemas.microsoft.com/office/drawing/2014/main" id="{7B1131BF-A70B-47F1-BB8D-C15C14EAB6A6}"/>
              </a:ext>
            </a:extLst>
          </p:cNvPr>
          <p:cNvSpPr>
            <a:spLocks noChangeShapeType="1"/>
          </p:cNvSpPr>
          <p:nvPr/>
        </p:nvSpPr>
        <p:spPr bwMode="auto">
          <a:xfrm flipH="1" flipV="1">
            <a:off x="4343400" y="4953000"/>
            <a:ext cx="2438400" cy="228600"/>
          </a:xfrm>
          <a:prstGeom prst="line">
            <a:avLst/>
          </a:prstGeom>
          <a:noFill/>
          <a:ln w="19050" cap="sq">
            <a:solidFill>
              <a:srgbClr val="FFCC99"/>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8" name="Line 31">
            <a:extLst>
              <a:ext uri="{FF2B5EF4-FFF2-40B4-BE49-F238E27FC236}">
                <a16:creationId xmlns:a16="http://schemas.microsoft.com/office/drawing/2014/main" id="{99DB3BB8-4A3D-4CD0-A24D-7228DBA90F6A}"/>
              </a:ext>
            </a:extLst>
          </p:cNvPr>
          <p:cNvSpPr>
            <a:spLocks noChangeShapeType="1"/>
          </p:cNvSpPr>
          <p:nvPr/>
        </p:nvSpPr>
        <p:spPr bwMode="auto">
          <a:xfrm flipV="1">
            <a:off x="3505200" y="3200400"/>
            <a:ext cx="381000" cy="1447800"/>
          </a:xfrm>
          <a:prstGeom prst="line">
            <a:avLst/>
          </a:prstGeom>
          <a:noFill/>
          <a:ln w="19050" cap="sq">
            <a:solidFill>
              <a:srgbClr val="FF0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9" name="Line 32">
            <a:extLst>
              <a:ext uri="{FF2B5EF4-FFF2-40B4-BE49-F238E27FC236}">
                <a16:creationId xmlns:a16="http://schemas.microsoft.com/office/drawing/2014/main" id="{878C5E4A-F31D-4EE2-BEDD-4B15165847A0}"/>
              </a:ext>
            </a:extLst>
          </p:cNvPr>
          <p:cNvSpPr>
            <a:spLocks noChangeShapeType="1"/>
          </p:cNvSpPr>
          <p:nvPr/>
        </p:nvSpPr>
        <p:spPr bwMode="auto">
          <a:xfrm flipH="1" flipV="1">
            <a:off x="2667000" y="3200400"/>
            <a:ext cx="381000" cy="1447800"/>
          </a:xfrm>
          <a:prstGeom prst="line">
            <a:avLst/>
          </a:prstGeom>
          <a:noFill/>
          <a:ln w="19050" cap="sq">
            <a:solidFill>
              <a:srgbClr val="FF00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0" name="AutoShape 33">
            <a:extLst>
              <a:ext uri="{FF2B5EF4-FFF2-40B4-BE49-F238E27FC236}">
                <a16:creationId xmlns:a16="http://schemas.microsoft.com/office/drawing/2014/main" id="{49320E1A-DE1A-40D4-BB4C-3DA0730900D6}"/>
              </a:ext>
            </a:extLst>
          </p:cNvPr>
          <p:cNvSpPr>
            <a:spLocks noChangeArrowheads="1"/>
          </p:cNvSpPr>
          <p:nvPr/>
        </p:nvSpPr>
        <p:spPr bwMode="auto">
          <a:xfrm>
            <a:off x="1143000" y="5562600"/>
            <a:ext cx="1524000" cy="685800"/>
          </a:xfrm>
          <a:prstGeom prst="flowChartDocument">
            <a:avLst/>
          </a:prstGeom>
          <a:solidFill>
            <a:schemeClr val="accent1"/>
          </a:solidFill>
          <a:ln w="19050" cap="sq">
            <a:solidFill>
              <a:schemeClr val="bg2"/>
            </a:solidFill>
            <a:miter lim="800000"/>
            <a:headEnd type="none" w="sm" len="sm"/>
            <a:tailEnd type="none" w="sm" len="sm"/>
          </a:ln>
          <a:effectLst>
            <a:outerShdw dist="107763"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1">
                <a:solidFill>
                  <a:srgbClr val="0000FF"/>
                </a:solidFill>
                <a:latin typeface="Times New Roman" panose="02020603050405020304" pitchFamily="18" charset="0"/>
                <a:ea typeface="仿宋_GB2312" panose="02010609030101010101" pitchFamily="49" charset="-122"/>
              </a:rPr>
              <a:t>设计评审</a:t>
            </a:r>
            <a:endParaRPr kumimoji="1" lang="zh-CN" altLang="en-US" sz="2400">
              <a:solidFill>
                <a:srgbClr val="0000FF"/>
              </a:solidFill>
              <a:latin typeface="Times New Roman" panose="02020603050405020304" pitchFamily="18" charset="0"/>
              <a:ea typeface="宋体" panose="02010600030101010101" pitchFamily="2" charset="-122"/>
            </a:endParaRPr>
          </a:p>
        </p:txBody>
      </p:sp>
      <p:cxnSp>
        <p:nvCxnSpPr>
          <p:cNvPr id="14371" name="AutoShape 34">
            <a:extLst>
              <a:ext uri="{FF2B5EF4-FFF2-40B4-BE49-F238E27FC236}">
                <a16:creationId xmlns:a16="http://schemas.microsoft.com/office/drawing/2014/main" id="{AFB1D6AE-64A3-44A0-AB85-C68F5A2B846C}"/>
              </a:ext>
            </a:extLst>
          </p:cNvPr>
          <p:cNvCxnSpPr>
            <a:cxnSpLocks noChangeShapeType="1"/>
            <a:stCxn id="14361" idx="2"/>
            <a:endCxn id="14370" idx="3"/>
          </p:cNvCxnSpPr>
          <p:nvPr/>
        </p:nvCxnSpPr>
        <p:spPr bwMode="auto">
          <a:xfrm rot="5400000">
            <a:off x="3095625" y="3857625"/>
            <a:ext cx="1628775" cy="2466975"/>
          </a:xfrm>
          <a:prstGeom prst="curvedConnector2">
            <a:avLst/>
          </a:prstGeom>
          <a:noFill/>
          <a:ln w="19050" cap="sq">
            <a:solidFill>
              <a:srgbClr val="FF0000"/>
            </a:solidFill>
            <a:round/>
            <a:headEnd type="none" w="sm" len="sm"/>
            <a:tailEnd type="triangle" w="med" len="lg"/>
          </a:ln>
          <a:extLst>
            <a:ext uri="{909E8E84-426E-40DD-AFC4-6F175D3DCCD1}">
              <a14:hiddenFill xmlns:a14="http://schemas.microsoft.com/office/drawing/2010/main">
                <a:noFill/>
              </a14:hiddenFill>
            </a:ext>
          </a:extLst>
        </p:spPr>
      </p:cxnSp>
      <p:sp>
        <p:nvSpPr>
          <p:cNvPr id="14372" name="Text Box 35">
            <a:extLst>
              <a:ext uri="{FF2B5EF4-FFF2-40B4-BE49-F238E27FC236}">
                <a16:creationId xmlns:a16="http://schemas.microsoft.com/office/drawing/2014/main" id="{2A1BA1C9-F0E3-4495-A044-618CDD718C94}"/>
              </a:ext>
            </a:extLst>
          </p:cNvPr>
          <p:cNvSpPr txBox="1">
            <a:spLocks noChangeArrowheads="1"/>
          </p:cNvSpPr>
          <p:nvPr/>
        </p:nvSpPr>
        <p:spPr bwMode="auto">
          <a:xfrm>
            <a:off x="6804025" y="163513"/>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ea typeface="幼圆" panose="02010509060101010101" pitchFamily="49" charset="-122"/>
              </a:defRPr>
            </a:lvl1pPr>
            <a:lvl2pPr marL="742950" indent="-285750">
              <a:spcBef>
                <a:spcPct val="20000"/>
              </a:spcBef>
              <a:buClr>
                <a:schemeClr val="tx1"/>
              </a:buClr>
              <a:buChar char="–"/>
              <a:defRPr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rgbClr val="FFCC99"/>
                </a:solidFill>
                <a:latin typeface="Tahoma" panose="020B0604030504040204" pitchFamily="34" charset="0"/>
                <a:ea typeface="宋体" panose="02010600030101010101" pitchFamily="2" charset="-122"/>
              </a:defRPr>
            </a:lvl3pPr>
            <a:lvl4pPr marL="1600200" indent="-228600">
              <a:spcBef>
                <a:spcPct val="20000"/>
              </a:spcBef>
              <a:buClr>
                <a:schemeClr val="tx1"/>
              </a:buClr>
              <a:buChar char="–"/>
              <a:defRPr sz="2000">
                <a:solidFill>
                  <a:srgbClr val="FFFF00"/>
                </a:solidFill>
                <a:latin typeface="Tahoma" panose="020B0604030504040204" pitchFamily="34" charset="0"/>
                <a:ea typeface="华文楷体" panose="0201060004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50000"/>
              </a:spcBef>
              <a:buClrTx/>
              <a:buSzTx/>
              <a:buFontTx/>
              <a:buNone/>
            </a:pPr>
            <a:r>
              <a:rPr kumimoji="1" lang="en-US" altLang="zh-CN" sz="2400" b="1">
                <a:solidFill>
                  <a:srgbClr val="FFCC00"/>
                </a:solidFill>
                <a:latin typeface="Times New Roman" panose="02020603050405020304" pitchFamily="18" charset="0"/>
                <a:ea typeface="楷体_GB2312" pitchFamily="49" charset="-122"/>
              </a:rPr>
              <a:t>UML</a:t>
            </a:r>
            <a:r>
              <a:rPr kumimoji="1" lang="zh-CN" altLang="en-US" sz="2400" b="1">
                <a:solidFill>
                  <a:srgbClr val="FFCC00"/>
                </a:solidFill>
                <a:latin typeface="Times New Roman" panose="02020603050405020304" pitchFamily="18" charset="0"/>
                <a:ea typeface="楷体_GB2312" pitchFamily="49" charset="-122"/>
              </a:rPr>
              <a:t>建模概述</a:t>
            </a:r>
          </a:p>
        </p:txBody>
      </p:sp>
    </p:spTree>
  </p:cSld>
  <p:clrMapOvr>
    <a:masterClrMapping/>
  </p:clrMapOvr>
  <p:transition>
    <p:zoom/>
  </p:transition>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gt;&lt;Slide id=&quot;256&quot; dur=&quot;2.684&quot;/&gt;&lt;Slide id=&quot;257&quot; dur=&quot;1.482&quot;/&gt;&lt;Slide id=&quot;258&quot; dur=&quot;1.402&quot;/&gt;&lt;/Timings&gt;&lt;/WMTools&gt;"/>
</p:tagLst>
</file>

<file path=ppt/theme/theme1.xml><?xml version="1.0" encoding="utf-8"?>
<a:theme xmlns:a="http://schemas.openxmlformats.org/drawingml/2006/main" name="Shimmer">
  <a:themeElements>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Shimmer">
      <a:majorFont>
        <a:latin typeface="Tahoma"/>
        <a:ea typeface="华文隶书"/>
        <a:cs typeface=""/>
      </a:majorFont>
      <a:minorFont>
        <a:latin typeface="Tahoma"/>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hlink"/>
          </a:buClr>
          <a:buSzPct val="70000"/>
          <a:buFont typeface="Wingdings" pitchFamily="2" charset="2"/>
          <a:buChar char="n"/>
          <a:tabLst/>
          <a:defRPr kumimoji="0" lang="zh-CN" altLang="en-US" sz="2400" b="0" i="0" u="none" strike="noStrike" cap="none" normalizeH="0" baseline="0" smtClean="0">
            <a:ln>
              <a:noFill/>
            </a:ln>
            <a:solidFill>
              <a:schemeClr val="tx1"/>
            </a:solidFill>
            <a:effectLst/>
            <a:latin typeface="Tahoma" pitchFamily="34" charset="0"/>
            <a:ea typeface="幼圆"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hlink"/>
          </a:buClr>
          <a:buSzPct val="70000"/>
          <a:buFont typeface="Wingdings" pitchFamily="2" charset="2"/>
          <a:buChar char="n"/>
          <a:tabLst/>
          <a:defRPr kumimoji="0" lang="zh-CN" altLang="en-US" sz="2400" b="0" i="0" u="none" strike="noStrike" cap="none" normalizeH="0" baseline="0" smtClean="0">
            <a:ln>
              <a:noFill/>
            </a:ln>
            <a:solidFill>
              <a:schemeClr val="tx1"/>
            </a:solidFill>
            <a:effectLst/>
            <a:latin typeface="Tahoma" pitchFamily="34" charset="0"/>
            <a:ea typeface="幼圆" pitchFamily="49" charset="-122"/>
          </a:defRPr>
        </a:defPPr>
      </a:lstStyle>
    </a:lnDef>
  </a:objectDefaults>
  <a:extraClrSchemeLst>
    <a:extraClrScheme>
      <a:clrScheme name="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0</TotalTime>
  <Words>6753</Words>
  <Application>Microsoft Office PowerPoint</Application>
  <PresentationFormat>全屏显示(4:3)</PresentationFormat>
  <Paragraphs>498</Paragraphs>
  <Slides>86</Slides>
  <Notes>6</Notes>
  <HiddenSlides>17</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86</vt:i4>
      </vt:variant>
    </vt:vector>
  </HeadingPairs>
  <TitlesOfParts>
    <vt:vector size="97" baseType="lpstr">
      <vt:lpstr>仿宋_GB2312</vt:lpstr>
      <vt:lpstr>楷体_GB2312</vt:lpstr>
      <vt:lpstr>隶书</vt:lpstr>
      <vt:lpstr>宋体</vt:lpstr>
      <vt:lpstr>Arial</vt:lpstr>
      <vt:lpstr>Tahoma</vt:lpstr>
      <vt:lpstr>Times New Roman</vt:lpstr>
      <vt:lpstr>Wingdings</vt:lpstr>
      <vt:lpstr>Shimmer</vt:lpstr>
      <vt:lpstr>Visio</vt:lpstr>
      <vt:lpstr>Picture</vt:lpstr>
      <vt:lpstr>软件工程</vt:lpstr>
      <vt:lpstr>课程内容提纲</vt:lpstr>
      <vt:lpstr>UML建模语言</vt:lpstr>
      <vt:lpstr>UML建模语言</vt:lpstr>
      <vt:lpstr>UML建模语言</vt:lpstr>
      <vt:lpstr>UML分析与设计方法流程</vt:lpstr>
      <vt:lpstr>PowerPoint 演示文稿</vt:lpstr>
      <vt:lpstr>PowerPoint 演示文稿</vt:lpstr>
      <vt:lpstr>UML分析与设计方法流程</vt:lpstr>
      <vt:lpstr>UML操作分析过程</vt:lpstr>
      <vt:lpstr>UML基本模型</vt:lpstr>
      <vt:lpstr>UML方法中的基本模型</vt:lpstr>
      <vt:lpstr>PowerPoint 演示文稿</vt:lpstr>
      <vt:lpstr>PowerPoint 演示文稿</vt:lpstr>
      <vt:lpstr>PowerPoint 演示文稿</vt:lpstr>
      <vt:lpstr>PowerPoint 演示文稿</vt:lpstr>
      <vt:lpstr>课程内容提纲</vt:lpstr>
      <vt:lpstr>PowerPoint 演示文稿</vt:lpstr>
      <vt:lpstr>用例图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限定关联</vt:lpstr>
      <vt:lpstr>一般化-特殊化关系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包图</vt:lpstr>
      <vt:lpstr>PowerPoint 演示文稿</vt:lpstr>
      <vt:lpstr>PowerPoint 演示文稿</vt:lpstr>
      <vt:lpstr>PowerPoint 演示文稿</vt:lpstr>
      <vt:lpstr>构件图的组合</vt:lpstr>
      <vt:lpstr>构件分布图</vt:lpstr>
      <vt:lpstr>部署图：主机与外围设备</vt:lpstr>
      <vt:lpstr>PowerPoint 演示文稿</vt:lpstr>
      <vt:lpstr>PowerPoint 演示文稿</vt:lpstr>
      <vt:lpstr>课程内容提纲</vt:lpstr>
      <vt:lpstr>PowerPoint 演示文稿</vt:lpstr>
      <vt:lpstr>PowerPoint 演示文稿</vt:lpstr>
      <vt:lpstr>PowerPoint 演示文稿</vt:lpstr>
      <vt:lpstr>电梯</vt:lpstr>
      <vt:lpstr>PowerPoint 演示文稿</vt:lpstr>
      <vt:lpstr>PowerPoint 演示文稿</vt:lpstr>
      <vt:lpstr>PowerPoint 演示文稿</vt:lpstr>
      <vt:lpstr>PowerPoint 演示文稿</vt:lpstr>
      <vt:lpstr>顺序图：打电话</vt:lpstr>
      <vt:lpstr>顺序图：打印</vt:lpstr>
      <vt:lpstr>PowerPoint 演示文稿</vt:lpstr>
      <vt:lpstr>协作图：打印</vt:lpstr>
      <vt:lpstr>授权</vt:lpstr>
      <vt:lpstr>活动图：磁盘</vt:lpstr>
      <vt:lpstr>PowerPoint 演示文稿</vt:lpstr>
      <vt:lpstr>检验员</vt:lpstr>
      <vt:lpstr>PowerPoint 演示文稿</vt:lpstr>
      <vt:lpstr>PowerPoint 演示文稿</vt:lpstr>
      <vt:lpstr>课程内容提纲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2020-12-14T10:59:08Z</dcterms:created>
  <dcterms:modified xsi:type="dcterms:W3CDTF">2020-12-14T10:59:27Z</dcterms:modified>
</cp:coreProperties>
</file>